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59" r:id="rId4"/>
    <p:sldId id="257" r:id="rId5"/>
    <p:sldId id="258" r:id="rId6"/>
    <p:sldId id="262" r:id="rId7"/>
    <p:sldId id="263" r:id="rId8"/>
    <p:sldId id="264" r:id="rId9"/>
    <p:sldId id="265" r:id="rId10"/>
    <p:sldId id="266" r:id="rId11"/>
    <p:sldId id="26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44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snapToObjects="1">
      <p:cViewPr varScale="1">
        <p:scale>
          <a:sx n="130" d="100"/>
          <a:sy n="130" d="100"/>
        </p:scale>
        <p:origin x="208" y="288"/>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jpeg>
</file>

<file path=ppt/media/image10.png>
</file>

<file path=ppt/media/image11.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E5A22-76B3-B641-B725-EDEF71E1F2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69843F0-A436-3847-92B2-923CD8E6CE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E5B766C-88BC-6647-9424-20FBD349830D}"/>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5" name="Footer Placeholder 4">
            <a:extLst>
              <a:ext uri="{FF2B5EF4-FFF2-40B4-BE49-F238E27FC236}">
                <a16:creationId xmlns:a16="http://schemas.microsoft.com/office/drawing/2014/main" id="{8827E455-BD67-6543-9C9B-FB99F4E670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A1667E-39E9-EB4B-96FD-1162E5596D21}"/>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2084659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62AC7-0942-894E-A5A5-C54A2B19662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53C3A7-B667-2A45-AB06-EABFD3F0B8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FC3911-5F63-8C4E-970C-C1839516413D}"/>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5" name="Footer Placeholder 4">
            <a:extLst>
              <a:ext uri="{FF2B5EF4-FFF2-40B4-BE49-F238E27FC236}">
                <a16:creationId xmlns:a16="http://schemas.microsoft.com/office/drawing/2014/main" id="{931F4E94-4793-5849-9EDE-2F4FA32133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45A56C-831E-B340-9708-4EBA559B94B3}"/>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342201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7EE103-0F68-B248-83C5-EE708D2DD04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58E505F-4208-CF49-9760-B085916F14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8F8F33-908D-454C-89DC-F8B228705125}"/>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5" name="Footer Placeholder 4">
            <a:extLst>
              <a:ext uri="{FF2B5EF4-FFF2-40B4-BE49-F238E27FC236}">
                <a16:creationId xmlns:a16="http://schemas.microsoft.com/office/drawing/2014/main" id="{500A6D0A-EC76-084F-8777-10AC552A9F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394E03-0E25-3F4F-8C78-EA7A86CA019F}"/>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2190122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5DBAC-0437-874C-A16E-8C4022F370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6AF74C-16F8-9644-A305-0A2B7024B9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68133F-F5BB-DE4B-AC20-B334788D30C6}"/>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5" name="Footer Placeholder 4">
            <a:extLst>
              <a:ext uri="{FF2B5EF4-FFF2-40B4-BE49-F238E27FC236}">
                <a16:creationId xmlns:a16="http://schemas.microsoft.com/office/drawing/2014/main" id="{17F81F7E-61C5-594B-93F8-E111DE7802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AB40FC-C8F2-5C49-894B-A11B89BAE2A2}"/>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304922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D2D35-03B8-AC44-9E99-4ED797A7B25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DE73AC-3C85-3142-8824-0D3C800F0C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5ED8B8-BAF7-C14B-93E0-4EB73DDFBEAE}"/>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5" name="Footer Placeholder 4">
            <a:extLst>
              <a:ext uri="{FF2B5EF4-FFF2-40B4-BE49-F238E27FC236}">
                <a16:creationId xmlns:a16="http://schemas.microsoft.com/office/drawing/2014/main" id="{7A54E6A5-8DCE-1949-B091-C7290EB310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26DCF2-8786-2E4E-B94C-78EC3A1D31FC}"/>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2471241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D54C7-D8C9-6040-8319-1E889E3656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4C607F-97BE-B642-8C96-00BE91EE6CD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2F37EA1-4813-0F4F-AA30-FC441DCA5F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D037D5-F4CA-5F40-9F44-9EB98EEB476C}"/>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6" name="Footer Placeholder 5">
            <a:extLst>
              <a:ext uri="{FF2B5EF4-FFF2-40B4-BE49-F238E27FC236}">
                <a16:creationId xmlns:a16="http://schemas.microsoft.com/office/drawing/2014/main" id="{1BCF95C4-B032-1F4F-BA4C-10A5738FA2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EA7F43-8570-8A42-A30B-1D8DCEBF61B7}"/>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1612219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C17E5-811C-584B-B2BD-6A9B7C108E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BC7DB2-5688-404D-997B-EDADCA9E449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AFB5B4-9C02-EB43-805A-424184C753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81FA83-F673-834C-8237-06E5A0EA32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A5BEDF-AE52-A044-9615-1170B2E462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58BD5F6-ADAD-0D42-818B-4030E65926E8}"/>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8" name="Footer Placeholder 7">
            <a:extLst>
              <a:ext uri="{FF2B5EF4-FFF2-40B4-BE49-F238E27FC236}">
                <a16:creationId xmlns:a16="http://schemas.microsoft.com/office/drawing/2014/main" id="{8837212D-30B4-FD4B-9434-1910110046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908B88C-2793-6C4B-9D91-6F87187B83D7}"/>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4204295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A1735-2142-C942-99A8-14FA1343CC7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8D4309-C6C0-A74D-AA03-9402CAD7BE68}"/>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4" name="Footer Placeholder 3">
            <a:extLst>
              <a:ext uri="{FF2B5EF4-FFF2-40B4-BE49-F238E27FC236}">
                <a16:creationId xmlns:a16="http://schemas.microsoft.com/office/drawing/2014/main" id="{B2768715-B7CE-DA48-8F75-C095FA1EAC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4897EE-6869-864A-9161-1D41BC8FF1E8}"/>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39698402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3FD549-8C0F-0D4F-9D72-68776B140CC2}"/>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3" name="Footer Placeholder 2">
            <a:extLst>
              <a:ext uri="{FF2B5EF4-FFF2-40B4-BE49-F238E27FC236}">
                <a16:creationId xmlns:a16="http://schemas.microsoft.com/office/drawing/2014/main" id="{26F397FA-A965-3A44-A6D9-BBE61AECBDB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0FC4CD3-E541-734D-9D86-EE73F8F44CCB}"/>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2041676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171DA-335C-A148-9570-D2EFD0193F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5F61F09-4F40-3948-BDDF-A77602A1E7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CB07D30-4432-3F4C-A6E1-2F35A5EB69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B3F55-E6EB-154F-A4EB-60CF42B6A286}"/>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6" name="Footer Placeholder 5">
            <a:extLst>
              <a:ext uri="{FF2B5EF4-FFF2-40B4-BE49-F238E27FC236}">
                <a16:creationId xmlns:a16="http://schemas.microsoft.com/office/drawing/2014/main" id="{8D701314-D74F-A64E-AAF6-F10C8A915F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73F518-615E-924A-B20D-B64FF8B1D850}"/>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39712445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4E440-8D85-4F4A-BF3C-B0DD8E476B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64609D-FA19-244C-B93F-6E9F46CDAA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BD822F6-8DB7-DC43-9FA7-DBFDD9CEB8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3A9B41-F38A-904A-8FB4-70D68B32A58F}"/>
              </a:ext>
            </a:extLst>
          </p:cNvPr>
          <p:cNvSpPr>
            <a:spLocks noGrp="1"/>
          </p:cNvSpPr>
          <p:nvPr>
            <p:ph type="dt" sz="half" idx="10"/>
          </p:nvPr>
        </p:nvSpPr>
        <p:spPr/>
        <p:txBody>
          <a:bodyPr/>
          <a:lstStyle/>
          <a:p>
            <a:fld id="{AE27C716-A415-0744-AFC4-C19B211D15AA}" type="datetimeFigureOut">
              <a:rPr lang="en-US" smtClean="0"/>
              <a:t>2/20/22</a:t>
            </a:fld>
            <a:endParaRPr lang="en-US"/>
          </a:p>
        </p:txBody>
      </p:sp>
      <p:sp>
        <p:nvSpPr>
          <p:cNvPr id="6" name="Footer Placeholder 5">
            <a:extLst>
              <a:ext uri="{FF2B5EF4-FFF2-40B4-BE49-F238E27FC236}">
                <a16:creationId xmlns:a16="http://schemas.microsoft.com/office/drawing/2014/main" id="{C8BB004D-1574-5F43-A2C1-7FC7F472C0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9D9032-668F-4441-90A3-70DA4C36C202}"/>
              </a:ext>
            </a:extLst>
          </p:cNvPr>
          <p:cNvSpPr>
            <a:spLocks noGrp="1"/>
          </p:cNvSpPr>
          <p:nvPr>
            <p:ph type="sldNum" sz="quarter" idx="12"/>
          </p:nvPr>
        </p:nvSpPr>
        <p:spPr/>
        <p:txBody>
          <a:bodyPr/>
          <a:lstStyle/>
          <a:p>
            <a:fld id="{754BA5F3-AFA0-9944-8705-C56E4A2DCC35}" type="slidenum">
              <a:rPr lang="en-US" smtClean="0"/>
              <a:t>‹#›</a:t>
            </a:fld>
            <a:endParaRPr lang="en-US"/>
          </a:p>
        </p:txBody>
      </p:sp>
    </p:spTree>
    <p:extLst>
      <p:ext uri="{BB962C8B-B14F-4D97-AF65-F5344CB8AC3E}">
        <p14:creationId xmlns:p14="http://schemas.microsoft.com/office/powerpoint/2010/main" val="512639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A38C4B-36A9-A044-A120-FB74EC37A0B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912FF4F-CBE5-DF48-B1D6-1731ED4E9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F0E695-F928-8D49-89A2-D36B097645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27C716-A415-0744-AFC4-C19B211D15AA}" type="datetimeFigureOut">
              <a:rPr lang="en-US" smtClean="0"/>
              <a:t>2/20/22</a:t>
            </a:fld>
            <a:endParaRPr lang="en-US"/>
          </a:p>
        </p:txBody>
      </p:sp>
      <p:sp>
        <p:nvSpPr>
          <p:cNvPr id="5" name="Footer Placeholder 4">
            <a:extLst>
              <a:ext uri="{FF2B5EF4-FFF2-40B4-BE49-F238E27FC236}">
                <a16:creationId xmlns:a16="http://schemas.microsoft.com/office/drawing/2014/main" id="{A5B5AE45-2724-CE47-8B85-6449A0B2B5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E9E4289-1CA2-5C4A-95AF-8FB0D875AF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4BA5F3-AFA0-9944-8705-C56E4A2DCC35}" type="slidenum">
              <a:rPr lang="en-US" smtClean="0"/>
              <a:t>‹#›</a:t>
            </a:fld>
            <a:endParaRPr lang="en-US"/>
          </a:p>
        </p:txBody>
      </p:sp>
    </p:spTree>
    <p:extLst>
      <p:ext uri="{BB962C8B-B14F-4D97-AF65-F5344CB8AC3E}">
        <p14:creationId xmlns:p14="http://schemas.microsoft.com/office/powerpoint/2010/main" val="11232808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learn.snhu.edu/d2l/home/963056"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lucidchart.com/blog/product-owner-roles-and-responsibilities" TargetMode="External"/><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hyperlink" Target="https://dotdotdev.com/2021/07/12/the-role-of-the-developer-in-a-scrum-team/" TargetMode="External"/><Relationship Id="rId5" Type="http://schemas.openxmlformats.org/officeDocument/2006/relationships/hyperlink" Target="https://leanpitch.com/blogs/role-of-tester-in-scrum-team" TargetMode="External"/><Relationship Id="rId4" Type="http://schemas.openxmlformats.org/officeDocument/2006/relationships/hyperlink" Target="What%20is%20a%20Scrum%20Master?%20(2022).%20Scrum.org.%20https://www.scrum.org/resources/what-is-a-scrum-master"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6FC8CE-BA09-4049-A4C7-08E026B72D74}"/>
              </a:ext>
            </a:extLst>
          </p:cNvPr>
          <p:cNvSpPr>
            <a:spLocks noGrp="1"/>
          </p:cNvSpPr>
          <p:nvPr>
            <p:ph type="ctrTitle"/>
          </p:nvPr>
        </p:nvSpPr>
        <p:spPr>
          <a:xfrm>
            <a:off x="5297761" y="131197"/>
            <a:ext cx="6251110" cy="3566160"/>
          </a:xfrm>
          <a:gradFill flip="none" rotWithShape="1">
            <a:gsLst>
              <a:gs pos="0">
                <a:schemeClr val="bg2">
                  <a:lumMod val="25000"/>
                  <a:shade val="30000"/>
                  <a:satMod val="115000"/>
                </a:schemeClr>
              </a:gs>
              <a:gs pos="50000">
                <a:schemeClr val="bg2">
                  <a:lumMod val="25000"/>
                  <a:shade val="67500"/>
                  <a:satMod val="115000"/>
                </a:schemeClr>
              </a:gs>
              <a:gs pos="100000">
                <a:schemeClr val="bg2">
                  <a:lumMod val="25000"/>
                  <a:shade val="100000"/>
                  <a:satMod val="115000"/>
                </a:schemeClr>
              </a:gs>
            </a:gsLst>
            <a:lin ang="10800000" scaled="1"/>
            <a:tileRect/>
          </a:gradFill>
        </p:spPr>
        <p:txBody>
          <a:bodyPr anchor="b">
            <a:normAutofit/>
            <a:scene3d>
              <a:camera prst="orthographicFront"/>
              <a:lightRig rig="harsh" dir="t"/>
            </a:scene3d>
            <a:sp3d extrusionH="57150" prstMaterial="matte">
              <a:bevelT w="63500" h="12700" prst="angle"/>
              <a:contourClr>
                <a:schemeClr val="bg1">
                  <a:lumMod val="65000"/>
                </a:schemeClr>
              </a:contourClr>
            </a:sp3d>
          </a:bodyPr>
          <a:lstStyle/>
          <a:p>
            <a:pPr algn="l"/>
            <a:r>
              <a:rPr lang="en-US" sz="5400" b="1" u="sng"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Exo 2" pitchFamily="2" charset="77"/>
                <a:ea typeface="Amazon Ember Duospace" panose="020B0509020204020204" pitchFamily="49" charset="0"/>
                <a:cs typeface="Amazon Ember Duospace" panose="020B0509020204020204" pitchFamily="49" charset="0"/>
              </a:rPr>
              <a:t>AGILE PRESENTATION</a:t>
            </a:r>
            <a:br>
              <a:rPr lang="en-US" sz="5400" b="1" dirty="0">
                <a:ln/>
                <a:solidFill>
                  <a:schemeClr val="accent3"/>
                </a:solidFill>
              </a:rPr>
            </a:br>
            <a:endParaRPr lang="en-US" sz="5400" b="1" dirty="0">
              <a:ln/>
              <a:solidFill>
                <a:schemeClr val="accent3"/>
              </a:solidFill>
            </a:endParaRPr>
          </a:p>
        </p:txBody>
      </p:sp>
      <p:pic>
        <p:nvPicPr>
          <p:cNvPr id="5" name="Picture 4" descr="A picture containing text&#10;&#10;Description automatically generated">
            <a:extLst>
              <a:ext uri="{FF2B5EF4-FFF2-40B4-BE49-F238E27FC236}">
                <a16:creationId xmlns:a16="http://schemas.microsoft.com/office/drawing/2014/main" id="{E7A17540-8217-3B4E-AF19-C31DBA25026B}"/>
              </a:ext>
            </a:extLst>
          </p:cNvPr>
          <p:cNvPicPr>
            <a:picLocks noChangeAspect="1"/>
          </p:cNvPicPr>
          <p:nvPr/>
        </p:nvPicPr>
        <p:blipFill rotWithShape="1">
          <a:blip r:embed="rId2"/>
          <a:srcRect l="5327" r="4125"/>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5"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763F617-4AAE-B140-B456-4A4DD78E0A04}"/>
              </a:ext>
            </a:extLst>
          </p:cNvPr>
          <p:cNvSpPr/>
          <p:nvPr/>
        </p:nvSpPr>
        <p:spPr>
          <a:xfrm>
            <a:off x="5297761" y="4539014"/>
            <a:ext cx="6096000" cy="1200329"/>
          </a:xfrm>
          <a:prstGeom prst="rect">
            <a:avLst/>
          </a:prstGeom>
        </p:spPr>
        <p:txBody>
          <a:bodyPr>
            <a:spAutoFit/>
          </a:bodyPr>
          <a:lstStyle/>
          <a:p>
            <a:r>
              <a:rPr lang="en-US" spc="-150" dirty="0">
                <a:ln>
                  <a:solidFill>
                    <a:schemeClr val="tx2"/>
                  </a:solidFill>
                </a:ln>
                <a:gradFill>
                  <a:gsLst>
                    <a:gs pos="0">
                      <a:srgbClr val="FF0000">
                        <a:lumMod val="99000"/>
                        <a:lumOff val="1000"/>
                      </a:srgbClr>
                    </a:gs>
                    <a:gs pos="50000">
                      <a:schemeClr val="bg2">
                        <a:lumMod val="25000"/>
                      </a:schemeClr>
                    </a:gs>
                    <a:gs pos="100000">
                      <a:schemeClr val="tx1">
                        <a:tint val="23500"/>
                        <a:satMod val="160000"/>
                      </a:schemeClr>
                    </a:gs>
                  </a:gsLst>
                  <a:lin ang="5400000" scaled="1"/>
                </a:gradFill>
                <a:latin typeface="Exo 2" pitchFamily="2" charset="77"/>
                <a:ea typeface="Apple Symbols" panose="02000000000000000000" pitchFamily="2" charset="-79"/>
                <a:cs typeface="Apple Symbols" panose="02000000000000000000" pitchFamily="2" charset="-79"/>
              </a:rPr>
              <a:t>Jose Martinez</a:t>
            </a:r>
          </a:p>
          <a:p>
            <a:r>
              <a:rPr lang="en-US" spc="-150" dirty="0">
                <a:ln>
                  <a:solidFill>
                    <a:schemeClr val="tx2"/>
                  </a:solidFill>
                </a:ln>
                <a:gradFill>
                  <a:gsLst>
                    <a:gs pos="0">
                      <a:srgbClr val="FF0000">
                        <a:lumMod val="99000"/>
                        <a:lumOff val="1000"/>
                      </a:srgbClr>
                    </a:gs>
                    <a:gs pos="50000">
                      <a:schemeClr val="bg2">
                        <a:lumMod val="25000"/>
                      </a:schemeClr>
                    </a:gs>
                    <a:gs pos="100000">
                      <a:schemeClr val="tx1">
                        <a:tint val="23500"/>
                        <a:satMod val="160000"/>
                      </a:schemeClr>
                    </a:gs>
                  </a:gsLst>
                  <a:lin ang="5400000" scaled="1"/>
                </a:gradFill>
                <a:latin typeface="Exo 2" pitchFamily="2" charset="77"/>
                <a:ea typeface="Apple Symbols" panose="02000000000000000000" pitchFamily="2" charset="-79"/>
                <a:cs typeface="Apple Symbols" panose="02000000000000000000" pitchFamily="2" charset="-79"/>
              </a:rPr>
              <a:t>Southern New Hampshire University</a:t>
            </a:r>
          </a:p>
          <a:p>
            <a:r>
              <a:rPr lang="en-US" u="sng" spc="-150" dirty="0">
                <a:ln>
                  <a:solidFill>
                    <a:schemeClr val="tx2"/>
                  </a:solidFill>
                </a:ln>
                <a:gradFill>
                  <a:gsLst>
                    <a:gs pos="0">
                      <a:srgbClr val="FF0000">
                        <a:lumMod val="99000"/>
                        <a:lumOff val="1000"/>
                      </a:srgbClr>
                    </a:gs>
                    <a:gs pos="50000">
                      <a:schemeClr val="bg2">
                        <a:lumMod val="25000"/>
                      </a:schemeClr>
                    </a:gs>
                    <a:gs pos="100000">
                      <a:schemeClr val="tx1">
                        <a:tint val="23500"/>
                        <a:satMod val="160000"/>
                      </a:schemeClr>
                    </a:gs>
                  </a:gsLst>
                  <a:lin ang="5400000" scaled="1"/>
                </a:gradFill>
                <a:latin typeface="Exo 2" pitchFamily="2" charset="77"/>
                <a:ea typeface="Apple Symbols" panose="02000000000000000000" pitchFamily="2" charset="-79"/>
                <a:cs typeface="Apple Symbols" panose="02000000000000000000" pitchFamily="2" charset="-79"/>
                <a:hlinkClick r:id="rId3" tooltip="CS-250-T3645 Software Development Lifecycle 22EW3">
                  <a:extLst>
                    <a:ext uri="{A12FA001-AC4F-418D-AE19-62706E023703}">
                      <ahyp:hlinkClr xmlns:ahyp="http://schemas.microsoft.com/office/drawing/2018/hyperlinkcolor" val="tx"/>
                    </a:ext>
                  </a:extLst>
                </a:hlinkClick>
              </a:rPr>
              <a:t>CS-250-T3645</a:t>
            </a:r>
            <a:endParaRPr lang="en-US" spc="-150" dirty="0">
              <a:ln>
                <a:solidFill>
                  <a:schemeClr val="tx2"/>
                </a:solidFill>
              </a:ln>
              <a:gradFill>
                <a:gsLst>
                  <a:gs pos="0">
                    <a:srgbClr val="FF0000">
                      <a:lumMod val="99000"/>
                      <a:lumOff val="1000"/>
                    </a:srgbClr>
                  </a:gs>
                  <a:gs pos="50000">
                    <a:schemeClr val="bg2">
                      <a:lumMod val="25000"/>
                    </a:schemeClr>
                  </a:gs>
                  <a:gs pos="100000">
                    <a:schemeClr val="tx1">
                      <a:tint val="23500"/>
                      <a:satMod val="160000"/>
                    </a:schemeClr>
                  </a:gs>
                </a:gsLst>
                <a:lin ang="5400000" scaled="1"/>
              </a:gradFill>
              <a:latin typeface="Exo 2" pitchFamily="2" charset="77"/>
              <a:ea typeface="Apple Symbols" panose="02000000000000000000" pitchFamily="2" charset="-79"/>
              <a:cs typeface="Apple Symbols" panose="02000000000000000000" pitchFamily="2" charset="-79"/>
            </a:endParaRPr>
          </a:p>
          <a:p>
            <a:r>
              <a:rPr lang="en-US" spc="-150" dirty="0">
                <a:ln>
                  <a:solidFill>
                    <a:schemeClr val="tx2"/>
                  </a:solidFill>
                </a:ln>
                <a:gradFill>
                  <a:gsLst>
                    <a:gs pos="0">
                      <a:srgbClr val="FF0000">
                        <a:lumMod val="99000"/>
                        <a:lumOff val="1000"/>
                      </a:srgbClr>
                    </a:gs>
                    <a:gs pos="50000">
                      <a:schemeClr val="bg2">
                        <a:lumMod val="25000"/>
                      </a:schemeClr>
                    </a:gs>
                    <a:gs pos="100000">
                      <a:schemeClr val="tx1">
                        <a:tint val="23500"/>
                        <a:satMod val="160000"/>
                      </a:schemeClr>
                    </a:gs>
                  </a:gsLst>
                  <a:lin ang="5400000" scaled="1"/>
                </a:gradFill>
                <a:latin typeface="Exo 2" pitchFamily="2" charset="77"/>
                <a:ea typeface="Apple Symbols" panose="02000000000000000000" pitchFamily="2" charset="-79"/>
                <a:cs typeface="Apple Symbols" panose="02000000000000000000" pitchFamily="2" charset="-79"/>
              </a:rPr>
              <a:t>Instructor: Tammy Morrison</a:t>
            </a:r>
          </a:p>
        </p:txBody>
      </p:sp>
    </p:spTree>
    <p:extLst>
      <p:ext uri="{BB962C8B-B14F-4D97-AF65-F5344CB8AC3E}">
        <p14:creationId xmlns:p14="http://schemas.microsoft.com/office/powerpoint/2010/main" val="459972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1">
            <a:extLst>
              <a:ext uri="{FF2B5EF4-FFF2-40B4-BE49-F238E27FC236}">
                <a16:creationId xmlns:a16="http://schemas.microsoft.com/office/drawing/2014/main" id="{B47A3059-69F2-4E12-ACD8-A5FE281919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B64242-37D3-124F-A461-033318F7CB65}"/>
              </a:ext>
            </a:extLst>
          </p:cNvPr>
          <p:cNvSpPr>
            <a:spLocks noGrp="1"/>
          </p:cNvSpPr>
          <p:nvPr>
            <p:ph type="title"/>
          </p:nvPr>
        </p:nvSpPr>
        <p:spPr>
          <a:xfrm>
            <a:off x="7145654" y="991443"/>
            <a:ext cx="4603001" cy="1087819"/>
          </a:xfrm>
        </p:spPr>
        <p:txBody>
          <a:bodyPr anchor="b">
            <a:normAutofit/>
          </a:bodyPr>
          <a:lstStyle/>
          <a:p>
            <a:r>
              <a:rPr lang="en-US" sz="2400" b="1">
                <a:latin typeface="Exo 2" pitchFamily="2" charset="77"/>
              </a:rPr>
              <a:t>Assess the effectiveness of the Scrum-agile approach for the SNHU Travel project</a:t>
            </a:r>
            <a:endParaRPr lang="en-US" sz="2400">
              <a:latin typeface="Exo 2" pitchFamily="2" charset="77"/>
            </a:endParaRPr>
          </a:p>
        </p:txBody>
      </p:sp>
      <p:pic>
        <p:nvPicPr>
          <p:cNvPr id="5" name="Content Placeholder 4" descr="Diagram&#10;&#10;Description automatically generated">
            <a:extLst>
              <a:ext uri="{FF2B5EF4-FFF2-40B4-BE49-F238E27FC236}">
                <a16:creationId xmlns:a16="http://schemas.microsoft.com/office/drawing/2014/main" id="{0FEB4AFA-4A93-844D-9632-347DA69B12F9}"/>
              </a:ext>
            </a:extLst>
          </p:cNvPr>
          <p:cNvPicPr>
            <a:picLocks noChangeAspect="1"/>
          </p:cNvPicPr>
          <p:nvPr/>
        </p:nvPicPr>
        <p:blipFill>
          <a:blip r:embed="rId2"/>
          <a:stretch>
            <a:fillRect/>
          </a:stretch>
        </p:blipFill>
        <p:spPr>
          <a:xfrm>
            <a:off x="443345" y="1392374"/>
            <a:ext cx="6250063" cy="4017897"/>
          </a:xfrm>
          <a:prstGeom prst="rect">
            <a:avLst/>
          </a:prstGeom>
        </p:spPr>
      </p:pic>
      <p:sp>
        <p:nvSpPr>
          <p:cNvPr id="18" name="Rectangle 13">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383398"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5655" y="2285541"/>
            <a:ext cx="4526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Content Placeholder 8">
            <a:extLst>
              <a:ext uri="{FF2B5EF4-FFF2-40B4-BE49-F238E27FC236}">
                <a16:creationId xmlns:a16="http://schemas.microsoft.com/office/drawing/2014/main" id="{7FE18EE1-DEBD-4633-950C-4C1505BEE4FF}"/>
              </a:ext>
            </a:extLst>
          </p:cNvPr>
          <p:cNvSpPr>
            <a:spLocks noGrp="1"/>
          </p:cNvSpPr>
          <p:nvPr>
            <p:ph idx="1"/>
          </p:nvPr>
        </p:nvSpPr>
        <p:spPr>
          <a:xfrm>
            <a:off x="7145654" y="2684095"/>
            <a:ext cx="4603001" cy="3602846"/>
          </a:xfrm>
        </p:spPr>
        <p:txBody>
          <a:bodyPr>
            <a:noAutofit/>
          </a:bodyPr>
          <a:lstStyle/>
          <a:p>
            <a:r>
              <a:rPr lang="en-US" sz="1600" dirty="0">
                <a:ln>
                  <a:solidFill>
                    <a:schemeClr val="tx1"/>
                  </a:solidFill>
                </a:ln>
                <a:latin typeface="Exo 2" pitchFamily="2" charset="77"/>
              </a:rPr>
              <a:t>We were able to take an established platform and not once but twice change it, to satisfy the clients needs.</a:t>
            </a:r>
          </a:p>
          <a:p>
            <a:r>
              <a:rPr lang="en-US" sz="1600" dirty="0">
                <a:ln>
                  <a:solidFill>
                    <a:schemeClr val="tx1"/>
                  </a:solidFill>
                </a:ln>
                <a:latin typeface="Exo 2" pitchFamily="2" charset="77"/>
              </a:rPr>
              <a:t>Created a more flexible platform for the user where they could have a custom user experience and be able to pay in different ways for their trip.</a:t>
            </a:r>
          </a:p>
          <a:p>
            <a:r>
              <a:rPr lang="en-US" sz="1600" dirty="0">
                <a:ln>
                  <a:solidFill>
                    <a:schemeClr val="tx1"/>
                  </a:solidFill>
                </a:ln>
                <a:latin typeface="Exo 2" pitchFamily="2" charset="77"/>
              </a:rPr>
              <a:t>We were able to track bugs and revise our backlog to switch the theme of the travel agency platform on they fly. </a:t>
            </a:r>
          </a:p>
          <a:p>
            <a:r>
              <a:rPr lang="en-US" sz="1600" dirty="0">
                <a:ln>
                  <a:solidFill>
                    <a:schemeClr val="tx1"/>
                  </a:solidFill>
                </a:ln>
                <a:latin typeface="Exo 2" pitchFamily="2" charset="77"/>
              </a:rPr>
              <a:t>Our Product Owner, Scrum Master and the whole scrum team worked like a prepped lean engine to tackle bugs, backlog and properly manage each sprint time efficiently.</a:t>
            </a:r>
          </a:p>
        </p:txBody>
      </p:sp>
    </p:spTree>
    <p:extLst>
      <p:ext uri="{BB962C8B-B14F-4D97-AF65-F5344CB8AC3E}">
        <p14:creationId xmlns:p14="http://schemas.microsoft.com/office/powerpoint/2010/main" val="23083155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C6FA61B-8005-0648-9238-6F9C6873061E}"/>
              </a:ext>
            </a:extLst>
          </p:cNvPr>
          <p:cNvPicPr>
            <a:picLocks noChangeAspect="1"/>
          </p:cNvPicPr>
          <p:nvPr/>
        </p:nvPicPr>
        <p:blipFill rotWithShape="1">
          <a:blip r:embed="rId2"/>
          <a:srcRect l="28444" r="-1" b="-1"/>
          <a:stretch/>
        </p:blipFill>
        <p:spPr>
          <a:xfrm>
            <a:off x="1" y="10"/>
            <a:ext cx="9669642" cy="6857990"/>
          </a:xfrm>
          <a:prstGeom prst="rect">
            <a:avLst/>
          </a:prstGeom>
        </p:spPr>
      </p:pic>
      <p:sp>
        <p:nvSpPr>
          <p:cNvPr id="25" name="Rectangle 2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2CDB678-18A5-BF45-8E4B-479CFC839EC1}"/>
              </a:ext>
            </a:extLst>
          </p:cNvPr>
          <p:cNvSpPr>
            <a:spLocks noGrp="1"/>
          </p:cNvSpPr>
          <p:nvPr>
            <p:ph type="title"/>
          </p:nvPr>
        </p:nvSpPr>
        <p:spPr>
          <a:xfrm>
            <a:off x="7531610" y="365125"/>
            <a:ext cx="3822189" cy="1899912"/>
          </a:xfrm>
        </p:spPr>
        <p:txBody>
          <a:bodyPr>
            <a:normAutofit/>
          </a:bodyPr>
          <a:lstStyle/>
          <a:p>
            <a:r>
              <a:rPr lang="en-US" sz="4000" b="1" dirty="0">
                <a:latin typeface="Amazon Ember Duospace" panose="020B0509020204020204" pitchFamily="49" charset="0"/>
                <a:ea typeface="Amazon Ember Duospace" panose="020B0509020204020204" pitchFamily="49" charset="0"/>
                <a:cs typeface="Amazon Ember Duospace" panose="020B0509020204020204" pitchFamily="49" charset="0"/>
              </a:rPr>
              <a:t>References</a:t>
            </a:r>
          </a:p>
        </p:txBody>
      </p:sp>
      <p:sp>
        <p:nvSpPr>
          <p:cNvPr id="9" name="Content Placeholder 8">
            <a:extLst>
              <a:ext uri="{FF2B5EF4-FFF2-40B4-BE49-F238E27FC236}">
                <a16:creationId xmlns:a16="http://schemas.microsoft.com/office/drawing/2014/main" id="{AD05D977-D942-435F-A155-F9BA0077817D}"/>
              </a:ext>
            </a:extLst>
          </p:cNvPr>
          <p:cNvSpPr>
            <a:spLocks noGrp="1"/>
          </p:cNvSpPr>
          <p:nvPr>
            <p:ph idx="1"/>
          </p:nvPr>
        </p:nvSpPr>
        <p:spPr>
          <a:xfrm>
            <a:off x="7531610" y="2434201"/>
            <a:ext cx="3822189" cy="3742762"/>
          </a:xfrm>
        </p:spPr>
        <p:txBody>
          <a:bodyPr>
            <a:normAutofit/>
          </a:bodyPr>
          <a:lstStyle/>
          <a:p>
            <a:r>
              <a:rPr lang="en-US" sz="1200" i="1" dirty="0"/>
              <a:t>Lucid Content Team</a:t>
            </a:r>
            <a:r>
              <a:rPr lang="en-US" sz="1200" dirty="0"/>
              <a:t>. (n.d.). Lucidchart.com; Lucid Chart. </a:t>
            </a:r>
            <a:r>
              <a:rPr lang="en-US" sz="1200" dirty="0">
                <a:hlinkClick r:id="rId3"/>
              </a:rPr>
              <a:t>https://www.lucidchart.com/blog/product-owner-roles-and-responsibilities</a:t>
            </a:r>
            <a:endParaRPr lang="en-US" sz="1200" dirty="0"/>
          </a:p>
          <a:p>
            <a:r>
              <a:rPr lang="en-US" sz="1200" i="1" dirty="0"/>
              <a:t>What is a Scrum Master?</a:t>
            </a:r>
            <a:r>
              <a:rPr lang="en-US" sz="1200" dirty="0"/>
              <a:t> (2022). scrum.org. </a:t>
            </a:r>
            <a:r>
              <a:rPr lang="en-US" sz="1200" dirty="0">
                <a:hlinkClick r:id="rId4"/>
              </a:rPr>
              <a:t>https://www.scrum.org/resources/what-is-a-scrum-master</a:t>
            </a:r>
            <a:endParaRPr lang="en-US" sz="1200" dirty="0"/>
          </a:p>
          <a:p>
            <a:r>
              <a:rPr lang="en-US" sz="1200" dirty="0"/>
              <a:t>Jayaraman, V. (2020). </a:t>
            </a:r>
            <a:r>
              <a:rPr lang="en-US" sz="1200" i="1" dirty="0"/>
              <a:t>The Role of a Tester in Scrum Team</a:t>
            </a:r>
            <a:r>
              <a:rPr lang="en-US" sz="1200" dirty="0"/>
              <a:t>. Leanpitch.com. </a:t>
            </a:r>
            <a:r>
              <a:rPr lang="en-US" sz="1200" dirty="0">
                <a:hlinkClick r:id="rId5"/>
              </a:rPr>
              <a:t>https://leanpitch.com/blogs/role-of-tester-in-scrum-team</a:t>
            </a:r>
            <a:endParaRPr lang="en-US" sz="1200" dirty="0"/>
          </a:p>
          <a:p>
            <a:r>
              <a:rPr lang="en-US" sz="1200" dirty="0"/>
              <a:t>Adam. (2020). </a:t>
            </a:r>
            <a:r>
              <a:rPr lang="en-US" sz="1200" i="1" dirty="0"/>
              <a:t>The Role of the Developer in a Scrum Team</a:t>
            </a:r>
            <a:r>
              <a:rPr lang="en-US" sz="1200" dirty="0"/>
              <a:t>. Dotdotdev.com; wordpress.com. </a:t>
            </a:r>
            <a:r>
              <a:rPr lang="en-US" sz="1200" dirty="0">
                <a:hlinkClick r:id="rId6"/>
              </a:rPr>
              <a:t>https://dotdotdev.com/2021/07/12/the-role-of-the-developer-in-a-scrum-team/</a:t>
            </a:r>
            <a:endParaRPr lang="en-US" sz="1200" dirty="0"/>
          </a:p>
          <a:p>
            <a:pPr marL="0" indent="0">
              <a:buNone/>
            </a:pPr>
            <a:endParaRPr lang="en-US" sz="1200" dirty="0"/>
          </a:p>
          <a:p>
            <a:pPr marL="0" indent="0">
              <a:buNone/>
            </a:pPr>
            <a:r>
              <a:rPr lang="en-US" sz="1200" b="1" i="1" dirty="0"/>
              <a:t>ATTENTION: All inline text citation if hovered will show the proper full citation. If the inline text citation is clicked it will return to this slide.</a:t>
            </a:r>
          </a:p>
        </p:txBody>
      </p:sp>
    </p:spTree>
    <p:extLst>
      <p:ext uri="{BB962C8B-B14F-4D97-AF65-F5344CB8AC3E}">
        <p14:creationId xmlns:p14="http://schemas.microsoft.com/office/powerpoint/2010/main" val="1701215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oup of people sitting around a table looking at a screen&#10;&#10;Description automatically generated with medium confidence">
            <a:extLst>
              <a:ext uri="{FF2B5EF4-FFF2-40B4-BE49-F238E27FC236}">
                <a16:creationId xmlns:a16="http://schemas.microsoft.com/office/drawing/2014/main" id="{7C25A9C5-219F-0749-82E9-B31D92118C2F}"/>
              </a:ext>
            </a:extLst>
          </p:cNvPr>
          <p:cNvPicPr>
            <a:picLocks noChangeAspect="1"/>
          </p:cNvPicPr>
          <p:nvPr/>
        </p:nvPicPr>
        <p:blipFill rotWithShape="1">
          <a:blip r:embed="rId2"/>
          <a:srcRect l="2781" r="3101" b="-1"/>
          <a:stretch/>
        </p:blipFill>
        <p:spPr>
          <a:xfrm>
            <a:off x="1" y="10"/>
            <a:ext cx="9669642" cy="6857990"/>
          </a:xfrm>
          <a:prstGeom prst="rect">
            <a:avLst/>
          </a:prstGeom>
        </p:spPr>
      </p:pic>
      <p:sp>
        <p:nvSpPr>
          <p:cNvPr id="19" name="Rectangle 18">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313559-70A4-564B-8584-76F9646B1155}"/>
              </a:ext>
            </a:extLst>
          </p:cNvPr>
          <p:cNvSpPr>
            <a:spLocks noGrp="1"/>
          </p:cNvSpPr>
          <p:nvPr>
            <p:ph type="title"/>
          </p:nvPr>
        </p:nvSpPr>
        <p:spPr>
          <a:xfrm>
            <a:off x="7531610" y="365125"/>
            <a:ext cx="3822189" cy="1899912"/>
          </a:xfrm>
        </p:spPr>
        <p:txBody>
          <a:bodyPr>
            <a:normAutofit/>
          </a:bodyPr>
          <a:lstStyle/>
          <a:p>
            <a:r>
              <a:rPr lang="en-US" sz="3200" b="1" dirty="0">
                <a:gradFill>
                  <a:gsLst>
                    <a:gs pos="0">
                      <a:schemeClr val="accent1">
                        <a:lumMod val="5000"/>
                        <a:lumOff val="95000"/>
                      </a:schemeClr>
                    </a:gs>
                    <a:gs pos="36000">
                      <a:schemeClr val="bg2">
                        <a:lumMod val="10000"/>
                        <a:alpha val="53156"/>
                      </a:schemeClr>
                    </a:gs>
                    <a:gs pos="92996">
                      <a:schemeClr val="bg2"/>
                    </a:gs>
                    <a:gs pos="64000">
                      <a:schemeClr val="bg2">
                        <a:lumMod val="25000"/>
                      </a:schemeClr>
                    </a:gs>
                    <a:gs pos="74000">
                      <a:schemeClr val="bg2">
                        <a:lumMod val="50000"/>
                      </a:schemeClr>
                    </a:gs>
                  </a:gsLst>
                  <a:lin ang="5400000" scaled="1"/>
                </a:gradFill>
                <a:latin typeface="Exo 2" pitchFamily="2" charset="77"/>
                <a:ea typeface="Amazon Ember Duospace" panose="020B0509020204020204" pitchFamily="49" charset="0"/>
                <a:cs typeface="Amazon Ember Duospace" panose="020B0509020204020204" pitchFamily="49" charset="0"/>
              </a:rPr>
              <a:t>Roles in an Agile</a:t>
            </a:r>
            <a:br>
              <a:rPr lang="en-US" sz="3200" b="1" dirty="0">
                <a:gradFill>
                  <a:gsLst>
                    <a:gs pos="0">
                      <a:schemeClr val="accent1">
                        <a:lumMod val="5000"/>
                        <a:lumOff val="95000"/>
                      </a:schemeClr>
                    </a:gs>
                    <a:gs pos="36000">
                      <a:schemeClr val="bg2">
                        <a:lumMod val="10000"/>
                        <a:alpha val="53156"/>
                      </a:schemeClr>
                    </a:gs>
                    <a:gs pos="92996">
                      <a:schemeClr val="bg2"/>
                    </a:gs>
                    <a:gs pos="64000">
                      <a:schemeClr val="bg2">
                        <a:lumMod val="25000"/>
                      </a:schemeClr>
                    </a:gs>
                    <a:gs pos="74000">
                      <a:schemeClr val="bg2">
                        <a:lumMod val="50000"/>
                      </a:schemeClr>
                    </a:gs>
                  </a:gsLst>
                  <a:lin ang="5400000" scaled="1"/>
                </a:gradFill>
                <a:latin typeface="Exo 2" pitchFamily="2" charset="77"/>
                <a:ea typeface="Amazon Ember Duospace" panose="020B0509020204020204" pitchFamily="49" charset="0"/>
                <a:cs typeface="Amazon Ember Duospace" panose="020B0509020204020204" pitchFamily="49" charset="0"/>
              </a:rPr>
            </a:br>
            <a:r>
              <a:rPr lang="en-US" sz="3200" b="1" dirty="0">
                <a:gradFill>
                  <a:gsLst>
                    <a:gs pos="0">
                      <a:schemeClr val="accent1">
                        <a:lumMod val="5000"/>
                        <a:lumOff val="95000"/>
                      </a:schemeClr>
                    </a:gs>
                    <a:gs pos="36000">
                      <a:schemeClr val="bg2">
                        <a:lumMod val="10000"/>
                        <a:alpha val="53156"/>
                      </a:schemeClr>
                    </a:gs>
                    <a:gs pos="92996">
                      <a:schemeClr val="bg2"/>
                    </a:gs>
                    <a:gs pos="64000">
                      <a:schemeClr val="bg2">
                        <a:lumMod val="25000"/>
                      </a:schemeClr>
                    </a:gs>
                    <a:gs pos="74000">
                      <a:schemeClr val="bg2">
                        <a:lumMod val="50000"/>
                      </a:schemeClr>
                    </a:gs>
                  </a:gsLst>
                  <a:lin ang="5400000" scaled="1"/>
                </a:gradFill>
                <a:latin typeface="Exo 2" pitchFamily="2" charset="77"/>
                <a:ea typeface="Amazon Ember Duospace" panose="020B0509020204020204" pitchFamily="49" charset="0"/>
                <a:cs typeface="Amazon Ember Duospace" panose="020B0509020204020204" pitchFamily="49" charset="0"/>
              </a:rPr>
              <a:t>Scrum Team</a:t>
            </a:r>
          </a:p>
        </p:txBody>
      </p:sp>
      <p:sp>
        <p:nvSpPr>
          <p:cNvPr id="24" name="Content Placeholder 8">
            <a:extLst>
              <a:ext uri="{FF2B5EF4-FFF2-40B4-BE49-F238E27FC236}">
                <a16:creationId xmlns:a16="http://schemas.microsoft.com/office/drawing/2014/main" id="{691554E6-FB2C-4B12-901B-A44379C84751}"/>
              </a:ext>
            </a:extLst>
          </p:cNvPr>
          <p:cNvSpPr>
            <a:spLocks noGrp="1"/>
          </p:cNvSpPr>
          <p:nvPr>
            <p:ph idx="1"/>
          </p:nvPr>
        </p:nvSpPr>
        <p:spPr>
          <a:xfrm>
            <a:off x="7531610" y="2434201"/>
            <a:ext cx="3822189" cy="3742762"/>
          </a:xfrm>
        </p:spPr>
        <p:txBody>
          <a:bodyPr>
            <a:normAutofit/>
          </a:bodyPr>
          <a:lstStyle/>
          <a:p>
            <a:pPr marL="0" indent="0">
              <a:buNone/>
            </a:pPr>
            <a:endParaRPr lang="en-US"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endParaRPr>
          </a:p>
          <a:p>
            <a:r>
              <a:rPr lang="en-US"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ea typeface="Amazon Ember Duospace" panose="020B0509020204020204" pitchFamily="49" charset="0"/>
                <a:cs typeface="Amazon Ember Duospace" panose="020B0509020204020204" pitchFamily="49" charset="0"/>
              </a:rPr>
              <a:t>Product Owner</a:t>
            </a:r>
            <a:endParaRPr lang="en-US"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endParaRPr>
          </a:p>
          <a:p>
            <a:r>
              <a:rPr lang="en-US"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ea typeface="Amazon Ember Duospace" panose="020B0509020204020204" pitchFamily="49" charset="0"/>
                <a:cs typeface="Amazon Ember Duospace" panose="020B0509020204020204" pitchFamily="49" charset="0"/>
              </a:rPr>
              <a:t>Scrum Master</a:t>
            </a:r>
            <a:endParaRPr lang="en-US"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endParaRPr>
          </a:p>
          <a:p>
            <a:r>
              <a:rPr lang="en-US"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ea typeface="Amazon Ember Duospace" panose="020B0509020204020204" pitchFamily="49" charset="0"/>
                <a:cs typeface="Amazon Ember Duospace" panose="020B0509020204020204" pitchFamily="49" charset="0"/>
              </a:rPr>
              <a:t>Developer Team</a:t>
            </a:r>
            <a:endParaRPr lang="en-US"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endParaRPr>
          </a:p>
          <a:p>
            <a:r>
              <a:rPr lang="en-US"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ea typeface="Amazon Ember Duospace" panose="020B0509020204020204" pitchFamily="49" charset="0"/>
                <a:cs typeface="Amazon Ember Duospace" panose="020B0509020204020204" pitchFamily="49" charset="0"/>
              </a:rPr>
              <a:t>Tester Team</a:t>
            </a:r>
            <a:endParaRPr lang="en-US"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endParaRPr>
          </a:p>
        </p:txBody>
      </p:sp>
    </p:spTree>
    <p:extLst>
      <p:ext uri="{BB962C8B-B14F-4D97-AF65-F5344CB8AC3E}">
        <p14:creationId xmlns:p14="http://schemas.microsoft.com/office/powerpoint/2010/main" val="42403109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4"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oup of people sitting in a room&#10;&#10;Description automatically generated">
            <a:extLst>
              <a:ext uri="{FF2B5EF4-FFF2-40B4-BE49-F238E27FC236}">
                <a16:creationId xmlns:a16="http://schemas.microsoft.com/office/drawing/2014/main" id="{8F973EC0-82C5-F543-817E-6D01972EE579}"/>
              </a:ext>
            </a:extLst>
          </p:cNvPr>
          <p:cNvPicPr>
            <a:picLocks noChangeAspect="1"/>
          </p:cNvPicPr>
          <p:nvPr/>
        </p:nvPicPr>
        <p:blipFill rotWithShape="1">
          <a:blip r:embed="rId2"/>
          <a:srcRect l="5884" r="-1" b="-1"/>
          <a:stretch/>
        </p:blipFill>
        <p:spPr>
          <a:xfrm>
            <a:off x="1" y="10"/>
            <a:ext cx="9669642" cy="6857990"/>
          </a:xfrm>
          <a:prstGeom prst="rect">
            <a:avLst/>
          </a:prstGeom>
        </p:spPr>
      </p:pic>
      <p:sp>
        <p:nvSpPr>
          <p:cNvPr id="25"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31424A9-1AA6-AD45-B620-B8841CEBEC5A}"/>
              </a:ext>
            </a:extLst>
          </p:cNvPr>
          <p:cNvSpPr>
            <a:spLocks noGrp="1"/>
          </p:cNvSpPr>
          <p:nvPr>
            <p:ph type="title"/>
          </p:nvPr>
        </p:nvSpPr>
        <p:spPr>
          <a:xfrm>
            <a:off x="8034333" y="274972"/>
            <a:ext cx="3822189" cy="1899912"/>
          </a:xfrm>
        </p:spPr>
        <p:txBody>
          <a:bodyPr>
            <a:normAutofit/>
          </a:bodyPr>
          <a:lstStyle/>
          <a:p>
            <a:r>
              <a:rPr lang="en-US" sz="3600" dirty="0">
                <a:gradFill>
                  <a:gsLst>
                    <a:gs pos="0">
                      <a:schemeClr val="accent1">
                        <a:lumMod val="5000"/>
                        <a:lumOff val="95000"/>
                      </a:schemeClr>
                    </a:gs>
                    <a:gs pos="36000">
                      <a:schemeClr val="bg2">
                        <a:lumMod val="10000"/>
                        <a:alpha val="53156"/>
                      </a:schemeClr>
                    </a:gs>
                    <a:gs pos="92996">
                      <a:schemeClr val="bg2"/>
                    </a:gs>
                    <a:gs pos="64000">
                      <a:schemeClr val="bg2">
                        <a:lumMod val="25000"/>
                      </a:schemeClr>
                    </a:gs>
                    <a:gs pos="74000">
                      <a:schemeClr val="bg2">
                        <a:lumMod val="50000"/>
                      </a:schemeClr>
                    </a:gs>
                  </a:gsLst>
                  <a:lin ang="5400000" scaled="1"/>
                </a:gradFill>
                <a:latin typeface="Exo 2" pitchFamily="2" charset="77"/>
                <a:ea typeface="Amazon Ember Duospace" panose="020B0509020204020204" pitchFamily="49" charset="0"/>
                <a:cs typeface="Amazon Ember Duospace" panose="020B0509020204020204" pitchFamily="49" charset="0"/>
              </a:rPr>
              <a:t>Product Owner</a:t>
            </a:r>
            <a:br>
              <a:rPr lang="en-US" sz="3600" dirty="0">
                <a:gradFill>
                  <a:gsLst>
                    <a:gs pos="0">
                      <a:schemeClr val="accent1">
                        <a:lumMod val="5000"/>
                        <a:lumOff val="95000"/>
                      </a:schemeClr>
                    </a:gs>
                    <a:gs pos="36000">
                      <a:schemeClr val="bg2">
                        <a:lumMod val="10000"/>
                        <a:alpha val="53156"/>
                      </a:schemeClr>
                    </a:gs>
                    <a:gs pos="92996">
                      <a:schemeClr val="bg2"/>
                    </a:gs>
                    <a:gs pos="64000">
                      <a:srgbClr val="C00000"/>
                    </a:gs>
                    <a:gs pos="74000">
                      <a:schemeClr val="bg2">
                        <a:lumMod val="50000"/>
                      </a:schemeClr>
                    </a:gs>
                  </a:gsLst>
                  <a:lin ang="5400000" scaled="1"/>
                </a:gradFill>
                <a:latin typeface="Exo 2" pitchFamily="2" charset="77"/>
                <a:ea typeface="Amazon Ember Duospace" panose="020B0509020204020204" pitchFamily="49" charset="0"/>
                <a:cs typeface="Amazon Ember Duospace" panose="020B0509020204020204" pitchFamily="49" charset="0"/>
              </a:rPr>
            </a:br>
            <a:br>
              <a:rPr lang="en-US" sz="3600" dirty="0">
                <a:gradFill>
                  <a:gsLst>
                    <a:gs pos="0">
                      <a:schemeClr val="accent1">
                        <a:lumMod val="5000"/>
                        <a:lumOff val="95000"/>
                      </a:schemeClr>
                    </a:gs>
                    <a:gs pos="36000">
                      <a:schemeClr val="bg2">
                        <a:lumMod val="10000"/>
                        <a:alpha val="53156"/>
                      </a:schemeClr>
                    </a:gs>
                    <a:gs pos="92996">
                      <a:schemeClr val="bg2"/>
                    </a:gs>
                    <a:gs pos="64000">
                      <a:srgbClr val="C00000"/>
                    </a:gs>
                    <a:gs pos="74000">
                      <a:schemeClr val="bg2">
                        <a:lumMod val="50000"/>
                      </a:schemeClr>
                    </a:gs>
                  </a:gsLst>
                  <a:lin ang="5400000" scaled="1"/>
                </a:gradFill>
                <a:latin typeface="Exo 2" pitchFamily="2" charset="77"/>
                <a:ea typeface="Amazon Ember Duospace" panose="020B0509020204020204" pitchFamily="49" charset="0"/>
                <a:cs typeface="Amazon Ember Duospace" panose="020B0509020204020204" pitchFamily="49" charset="0"/>
              </a:rPr>
            </a:br>
            <a:endParaRPr lang="en-US" sz="3600" dirty="0">
              <a:gradFill>
                <a:gsLst>
                  <a:gs pos="0">
                    <a:schemeClr val="accent1">
                      <a:lumMod val="5000"/>
                      <a:lumOff val="95000"/>
                    </a:schemeClr>
                  </a:gs>
                  <a:gs pos="36000">
                    <a:schemeClr val="bg2">
                      <a:lumMod val="10000"/>
                      <a:alpha val="53156"/>
                    </a:schemeClr>
                  </a:gs>
                  <a:gs pos="92996">
                    <a:schemeClr val="bg2"/>
                  </a:gs>
                  <a:gs pos="64000">
                    <a:srgbClr val="C00000"/>
                  </a:gs>
                  <a:gs pos="74000">
                    <a:schemeClr val="bg2">
                      <a:lumMod val="50000"/>
                    </a:schemeClr>
                  </a:gs>
                </a:gsLst>
                <a:lin ang="5400000" scaled="1"/>
              </a:gradFill>
              <a:latin typeface="Exo 2" pitchFamily="2" charset="77"/>
              <a:ea typeface="Amazon Ember Duospace" panose="020B0509020204020204" pitchFamily="49" charset="0"/>
              <a:cs typeface="Amazon Ember Duospace" panose="020B0509020204020204" pitchFamily="49" charset="0"/>
            </a:endParaRPr>
          </a:p>
        </p:txBody>
      </p:sp>
      <p:sp>
        <p:nvSpPr>
          <p:cNvPr id="26" name="Content Placeholder 8">
            <a:extLst>
              <a:ext uri="{FF2B5EF4-FFF2-40B4-BE49-F238E27FC236}">
                <a16:creationId xmlns:a16="http://schemas.microsoft.com/office/drawing/2014/main" id="{13831186-87AF-41AF-BC29-DDB33CCB30F7}"/>
              </a:ext>
            </a:extLst>
          </p:cNvPr>
          <p:cNvSpPr>
            <a:spLocks noGrp="1"/>
          </p:cNvSpPr>
          <p:nvPr>
            <p:ph idx="1"/>
          </p:nvPr>
        </p:nvSpPr>
        <p:spPr>
          <a:xfrm>
            <a:off x="7949186" y="1638248"/>
            <a:ext cx="3822189" cy="4564473"/>
          </a:xfrm>
        </p:spPr>
        <p:txBody>
          <a:bodyPr>
            <a:normAutofit/>
          </a:bodyPr>
          <a:lstStyle/>
          <a:p>
            <a:r>
              <a:rPr lang="en-US" sz="1400"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a typeface="Amazon Ember Duospace" panose="020B0509020204020204" pitchFamily="49" charset="0"/>
                <a:cs typeface="Amazon Ember Duospace" panose="020B0509020204020204" pitchFamily="49" charset="0"/>
              </a:rPr>
              <a:t>The Product Owner is the main point of contact with the Client and is an acting representative for the client within the project. The Product Owner defines the vision for the project.</a:t>
            </a:r>
          </a:p>
          <a:p>
            <a:r>
              <a:rPr lang="en-US" sz="1400"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a typeface="Amazon Ember Duospace" panose="020B0509020204020204" pitchFamily="49" charset="0"/>
                <a:cs typeface="Amazon Ember Duospace" panose="020B0509020204020204" pitchFamily="49" charset="0"/>
              </a:rPr>
              <a:t>They create the user stories for the scrum team, set the priority levels for each user story and decide on stories that they might think could belong on the backlog.</a:t>
            </a:r>
          </a:p>
          <a:p>
            <a:r>
              <a:rPr lang="en-US" sz="1400"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a typeface="Amazon Ember Duospace" panose="020B0509020204020204" pitchFamily="49" charset="0"/>
                <a:cs typeface="Amazon Ember Duospace" panose="020B0509020204020204" pitchFamily="49" charset="0"/>
              </a:rPr>
              <a:t>Oversees development stages in the agile process. </a:t>
            </a:r>
          </a:p>
          <a:p>
            <a:r>
              <a:rPr lang="en-US" sz="1400"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a typeface="Amazon Ember Duospace" panose="020B0509020204020204" pitchFamily="49" charset="0"/>
                <a:cs typeface="Amazon Ember Duospace" panose="020B0509020204020204" pitchFamily="49" charset="0"/>
              </a:rPr>
              <a:t>Evaluates the projects progress.</a:t>
            </a:r>
          </a:p>
          <a:p>
            <a:r>
              <a:rPr lang="en-US" sz="1400"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a typeface="Amazon Ember Duospace" panose="020B0509020204020204" pitchFamily="49" charset="0"/>
                <a:cs typeface="Amazon Ember Duospace" panose="020B0509020204020204" pitchFamily="49" charset="0"/>
              </a:rPr>
              <a:t>If the client has change of direction in terms of what they need the product owner is there to adapt to those changes and rely the information to the scrum team.</a:t>
            </a:r>
            <a:endParaRPr lang="en-US" sz="1400"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ndParaRPr>
          </a:p>
          <a:p>
            <a:r>
              <a:rPr lang="en-US" sz="1200"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a typeface="Amazon Ember Duospace" panose="020B0509020204020204" pitchFamily="49" charset="0"/>
                <a:cs typeface="Amazon Ember Duospace" panose="020B0509020204020204" pitchFamily="49" charset="0"/>
                <a:hlinkClick r:id="rId3" action="ppaction://hlinksldjump" tooltip="Lucid Content Team. (n.d.). Lucidchart.com; Lucid Chart. https://www.lucidchart.com/blog/product-owner-roles-and-responsibilities  ">
                  <a:extLst>
                    <a:ext uri="{A12FA001-AC4F-418D-AE19-62706E023703}">
                      <ahyp:hlinkClr xmlns:ahyp="http://schemas.microsoft.com/office/drawing/2018/hyperlinkcolor" val="tx"/>
                    </a:ext>
                  </a:extLst>
                </a:hlinkClick>
              </a:rPr>
              <a:t>(</a:t>
            </a:r>
            <a:r>
              <a:rPr lang="en-US" sz="1200" i="1"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a typeface="Amazon Ember Duospace" panose="020B0509020204020204" pitchFamily="49" charset="0"/>
                <a:cs typeface="Amazon Ember Duospace" panose="020B0509020204020204" pitchFamily="49" charset="0"/>
                <a:hlinkClick r:id="rId3" action="ppaction://hlinksldjump" tooltip="Lucid Content Team. (n.d.). Lucidchart.com; Lucid Chart. https://www.lucidchart.com/blog/product-owner-roles-and-responsibilities  ">
                  <a:extLst>
                    <a:ext uri="{A12FA001-AC4F-418D-AE19-62706E023703}">
                      <ahyp:hlinkClr xmlns:ahyp="http://schemas.microsoft.com/office/drawing/2018/hyperlinkcolor" val="tx"/>
                    </a:ext>
                  </a:extLst>
                </a:hlinkClick>
              </a:rPr>
              <a:t>Lucid Content Team</a:t>
            </a:r>
            <a:r>
              <a:rPr lang="en-US" sz="1200"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a typeface="Amazon Ember Duospace" panose="020B0509020204020204" pitchFamily="49" charset="0"/>
                <a:cs typeface="Amazon Ember Duospace" panose="020B0509020204020204" pitchFamily="49" charset="0"/>
                <a:hlinkClick r:id="rId3" action="ppaction://hlinksldjump" tooltip="Lucid Content Team. (n.d.). Lucidchart.com; Lucid Chart. https://www.lucidchart.com/blog/product-owner-roles-and-responsibilities  ">
                  <a:extLst>
                    <a:ext uri="{A12FA001-AC4F-418D-AE19-62706E023703}">
                      <ahyp:hlinkClr xmlns:ahyp="http://schemas.microsoft.com/office/drawing/2018/hyperlinkcolor" val="tx"/>
                    </a:ext>
                  </a:extLst>
                </a:hlinkClick>
              </a:rPr>
              <a:t>, n.d.)</a:t>
            </a:r>
            <a:endParaRPr lang="en-US" sz="1200" dirty="0">
              <a:ln>
                <a:solidFill>
                  <a:schemeClr val="tx1"/>
                </a:solidFill>
              </a:ln>
              <a:gradFill>
                <a:gsLst>
                  <a:gs pos="0">
                    <a:schemeClr val="accent1">
                      <a:lumMod val="5000"/>
                      <a:lumOff val="95000"/>
                    </a:schemeClr>
                  </a:gs>
                  <a:gs pos="21000">
                    <a:schemeClr val="bg1">
                      <a:lumMod val="95000"/>
                    </a:schemeClr>
                  </a:gs>
                  <a:gs pos="53000">
                    <a:schemeClr val="tx1"/>
                  </a:gs>
                  <a:gs pos="100000">
                    <a:schemeClr val="bg2">
                      <a:lumMod val="25000"/>
                    </a:schemeClr>
                  </a:gs>
                </a:gsLst>
                <a:lin ang="5400000" scaled="1"/>
              </a:gradFill>
              <a:latin typeface="Exo 2" pitchFamily="2" charset="77"/>
              <a:ea typeface="Amazon Ember Duospace" panose="020B0509020204020204" pitchFamily="49" charset="0"/>
              <a:cs typeface="Amazon Ember Duospace" panose="020B0509020204020204" pitchFamily="49" charset="0"/>
            </a:endParaRPr>
          </a:p>
        </p:txBody>
      </p:sp>
    </p:spTree>
    <p:extLst>
      <p:ext uri="{BB962C8B-B14F-4D97-AF65-F5344CB8AC3E}">
        <p14:creationId xmlns:p14="http://schemas.microsoft.com/office/powerpoint/2010/main" val="2898899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pattFill prst="diagBrick">
          <a:fgClr>
            <a:schemeClr val="tx2"/>
          </a:fgClr>
          <a:bgClr>
            <a:schemeClr val="bg1"/>
          </a:bgClr>
        </a:patt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 name="Content Placeholder 6" descr="Diagram&#10;&#10;Description automatically generated">
            <a:extLst>
              <a:ext uri="{FF2B5EF4-FFF2-40B4-BE49-F238E27FC236}">
                <a16:creationId xmlns:a16="http://schemas.microsoft.com/office/drawing/2014/main" id="{955F53AB-E27B-9A48-A3EA-A2D252AAE938}"/>
              </a:ext>
            </a:extLst>
          </p:cNvPr>
          <p:cNvPicPr>
            <a:picLocks noChangeAspect="1"/>
          </p:cNvPicPr>
          <p:nvPr/>
        </p:nvPicPr>
        <p:blipFill rotWithShape="1">
          <a:blip r:embed="rId2"/>
          <a:srcRect l="1729" r="9796" b="2"/>
          <a:stretch/>
        </p:blipFill>
        <p:spPr>
          <a:xfrm>
            <a:off x="20" y="10"/>
            <a:ext cx="9947062" cy="6857990"/>
          </a:xfrm>
          <a:prstGeom prst="rect">
            <a:avLst/>
          </a:prstGeom>
        </p:spPr>
      </p:pic>
      <p:sp>
        <p:nvSpPr>
          <p:cNvPr id="27" name="Freeform: Shape 26">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29" name="Freeform: Shape 28">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31" name="Freeform: Shape 30">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32882085-34C4-2C4B-9655-33188CCEEE72}"/>
              </a:ext>
            </a:extLst>
          </p:cNvPr>
          <p:cNvSpPr>
            <a:spLocks noGrp="1"/>
          </p:cNvSpPr>
          <p:nvPr>
            <p:ph type="title"/>
          </p:nvPr>
        </p:nvSpPr>
        <p:spPr>
          <a:xfrm>
            <a:off x="8558254" y="421747"/>
            <a:ext cx="3633746" cy="638070"/>
          </a:xfrm>
        </p:spPr>
        <p:txBody>
          <a:bodyPr anchor="b">
            <a:normAutofit/>
          </a:bodyPr>
          <a:lstStyle/>
          <a:p>
            <a:r>
              <a:rPr lang="en-US" sz="3600" dirty="0">
                <a:gradFill>
                  <a:gsLst>
                    <a:gs pos="0">
                      <a:schemeClr val="accent1">
                        <a:lumMod val="5000"/>
                        <a:lumOff val="95000"/>
                      </a:schemeClr>
                    </a:gs>
                    <a:gs pos="36000">
                      <a:schemeClr val="bg2">
                        <a:lumMod val="10000"/>
                        <a:alpha val="53156"/>
                      </a:schemeClr>
                    </a:gs>
                    <a:gs pos="92996">
                      <a:schemeClr val="bg2"/>
                    </a:gs>
                    <a:gs pos="64000">
                      <a:schemeClr val="bg2">
                        <a:lumMod val="25000"/>
                      </a:schemeClr>
                    </a:gs>
                    <a:gs pos="74000">
                      <a:schemeClr val="bg2">
                        <a:lumMod val="50000"/>
                      </a:schemeClr>
                    </a:gs>
                  </a:gsLst>
                  <a:lin ang="5400000" scaled="1"/>
                </a:gradFill>
                <a:latin typeface="Exo 2" pitchFamily="2" charset="77"/>
              </a:rPr>
              <a:t>Scrum Master</a:t>
            </a:r>
          </a:p>
        </p:txBody>
      </p:sp>
      <p:sp>
        <p:nvSpPr>
          <p:cNvPr id="22" name="Content Placeholder 21">
            <a:extLst>
              <a:ext uri="{FF2B5EF4-FFF2-40B4-BE49-F238E27FC236}">
                <a16:creationId xmlns:a16="http://schemas.microsoft.com/office/drawing/2014/main" id="{8208AD07-B36F-481B-A7A0-222A81768334}"/>
              </a:ext>
            </a:extLst>
          </p:cNvPr>
          <p:cNvSpPr>
            <a:spLocks noGrp="1"/>
          </p:cNvSpPr>
          <p:nvPr>
            <p:ph idx="1"/>
          </p:nvPr>
        </p:nvSpPr>
        <p:spPr>
          <a:xfrm>
            <a:off x="8224012" y="1378856"/>
            <a:ext cx="3633747" cy="5189091"/>
          </a:xfrm>
        </p:spPr>
        <p:txBody>
          <a:bodyPr>
            <a:noAutofit/>
          </a:bodyPr>
          <a:lstStyle/>
          <a:p>
            <a:r>
              <a:rPr lang="en-US" sz="1200" dirty="0">
                <a:ln>
                  <a:solidFill>
                    <a:schemeClr val="tx1"/>
                  </a:solidFill>
                </a:ln>
                <a:gradFill>
                  <a:gsLst>
                    <a:gs pos="79000">
                      <a:schemeClr val="accent1">
                        <a:lumMod val="5000"/>
                        <a:lumOff val="95000"/>
                      </a:schemeClr>
                    </a:gs>
                    <a:gs pos="36000">
                      <a:schemeClr val="bg2">
                        <a:lumMod val="10000"/>
                        <a:alpha val="53156"/>
                      </a:schemeClr>
                    </a:gs>
                    <a:gs pos="57000">
                      <a:schemeClr val="tx2">
                        <a:lumMod val="60000"/>
                        <a:lumOff val="40000"/>
                      </a:schemeClr>
                    </a:gs>
                  </a:gsLst>
                  <a:lin ang="5400000" scaled="1"/>
                </a:gradFill>
                <a:effectLst/>
                <a:latin typeface="Exo 2" pitchFamily="2" charset="77"/>
                <a:ea typeface="Amazon Ember Duospace" panose="020B0509020204020204" pitchFamily="49" charset="0"/>
                <a:cs typeface="Amazon Ember Duospace" panose="020B0509020204020204" pitchFamily="49" charset="0"/>
              </a:rPr>
              <a:t>The Scrum Master is active in terms of knowing what is going within the teams.</a:t>
            </a:r>
          </a:p>
          <a:p>
            <a:r>
              <a:rPr lang="en-US" sz="1200" dirty="0">
                <a:ln>
                  <a:solidFill>
                    <a:schemeClr val="tx1"/>
                  </a:solidFill>
                </a:ln>
                <a:gradFill>
                  <a:gsLst>
                    <a:gs pos="79000">
                      <a:schemeClr val="accent1">
                        <a:lumMod val="5000"/>
                        <a:lumOff val="95000"/>
                      </a:schemeClr>
                    </a:gs>
                    <a:gs pos="36000">
                      <a:schemeClr val="bg2">
                        <a:lumMod val="10000"/>
                        <a:alpha val="53156"/>
                      </a:schemeClr>
                    </a:gs>
                    <a:gs pos="57000">
                      <a:schemeClr val="tx2">
                        <a:lumMod val="60000"/>
                        <a:lumOff val="40000"/>
                      </a:schemeClr>
                    </a:gs>
                  </a:gsLst>
                  <a:lin ang="5400000" scaled="1"/>
                </a:gradFill>
                <a:effectLst/>
                <a:latin typeface="Exo 2" pitchFamily="2" charset="77"/>
                <a:ea typeface="Amazon Ember Duospace" panose="020B0509020204020204" pitchFamily="49" charset="0"/>
                <a:cs typeface="Amazon Ember Duospace" panose="020B0509020204020204" pitchFamily="49" charset="0"/>
              </a:rPr>
              <a:t>Helping the team meet scrum sprint deadlines.</a:t>
            </a:r>
          </a:p>
          <a:p>
            <a:r>
              <a:rPr lang="en-US" sz="1200" dirty="0">
                <a:ln>
                  <a:solidFill>
                    <a:schemeClr val="tx1"/>
                  </a:solidFill>
                </a:ln>
                <a:gradFill>
                  <a:gsLst>
                    <a:gs pos="79000">
                      <a:schemeClr val="accent1">
                        <a:lumMod val="5000"/>
                        <a:lumOff val="95000"/>
                      </a:schemeClr>
                    </a:gs>
                    <a:gs pos="36000">
                      <a:schemeClr val="bg2">
                        <a:lumMod val="10000"/>
                        <a:alpha val="53156"/>
                      </a:schemeClr>
                    </a:gs>
                    <a:gs pos="57000">
                      <a:schemeClr val="tx2">
                        <a:lumMod val="60000"/>
                        <a:lumOff val="40000"/>
                      </a:schemeClr>
                    </a:gs>
                  </a:gsLst>
                  <a:lin ang="5400000" scaled="1"/>
                </a:gradFill>
                <a:effectLst/>
                <a:latin typeface="Exo 2" pitchFamily="2" charset="77"/>
                <a:ea typeface="Amazon Ember Duospace" panose="020B0509020204020204" pitchFamily="49" charset="0"/>
                <a:cs typeface="Amazon Ember Duospace" panose="020B0509020204020204" pitchFamily="49" charset="0"/>
              </a:rPr>
              <a:t>Only actively involves themselves in the team scrum meetings if there are internal issues or any issues with the sprint themselves that need his special knowledge in the matter.</a:t>
            </a:r>
          </a:p>
          <a:p>
            <a:r>
              <a:rPr lang="en-US" sz="1200" dirty="0">
                <a:ln>
                  <a:solidFill>
                    <a:schemeClr val="tx1"/>
                  </a:solidFill>
                </a:ln>
                <a:gradFill>
                  <a:gsLst>
                    <a:gs pos="79000">
                      <a:schemeClr val="accent1">
                        <a:lumMod val="5000"/>
                        <a:lumOff val="95000"/>
                      </a:schemeClr>
                    </a:gs>
                    <a:gs pos="36000">
                      <a:schemeClr val="bg2">
                        <a:lumMod val="10000"/>
                        <a:alpha val="53156"/>
                      </a:schemeClr>
                    </a:gs>
                    <a:gs pos="57000">
                      <a:schemeClr val="tx2">
                        <a:lumMod val="60000"/>
                        <a:lumOff val="40000"/>
                      </a:schemeClr>
                    </a:gs>
                  </a:gsLst>
                  <a:lin ang="5400000" scaled="1"/>
                </a:gradFill>
                <a:effectLst/>
                <a:latin typeface="Exo 2" pitchFamily="2" charset="77"/>
                <a:ea typeface="Amazon Ember Duospace" panose="020B0509020204020204" pitchFamily="49" charset="0"/>
                <a:cs typeface="Amazon Ember Duospace" panose="020B0509020204020204" pitchFamily="49" charset="0"/>
              </a:rPr>
              <a:t>Keeping the team upbeat, positive and moving forward within given project.</a:t>
            </a:r>
          </a:p>
          <a:p>
            <a:r>
              <a:rPr lang="en-US" sz="1200" dirty="0">
                <a:ln>
                  <a:solidFill>
                    <a:schemeClr val="tx1"/>
                  </a:solidFill>
                </a:ln>
                <a:gradFill>
                  <a:gsLst>
                    <a:gs pos="79000">
                      <a:schemeClr val="accent1">
                        <a:lumMod val="5000"/>
                        <a:lumOff val="95000"/>
                      </a:schemeClr>
                    </a:gs>
                    <a:gs pos="36000">
                      <a:schemeClr val="bg2">
                        <a:lumMod val="10000"/>
                        <a:alpha val="53156"/>
                      </a:schemeClr>
                    </a:gs>
                    <a:gs pos="57000">
                      <a:schemeClr val="tx2">
                        <a:lumMod val="60000"/>
                        <a:lumOff val="40000"/>
                      </a:schemeClr>
                    </a:gs>
                  </a:gsLst>
                  <a:lin ang="5400000" scaled="1"/>
                </a:gradFill>
                <a:effectLst/>
                <a:latin typeface="Exo 2" pitchFamily="2" charset="77"/>
                <a:ea typeface="Amazon Ember Duospace" panose="020B0509020204020204" pitchFamily="49" charset="0"/>
                <a:cs typeface="Amazon Ember Duospace" panose="020B0509020204020204" pitchFamily="49" charset="0"/>
              </a:rPr>
              <a:t>Works with the product owner to effectively produce a consistent backlog where the team can be the most productive.</a:t>
            </a:r>
          </a:p>
          <a:p>
            <a:r>
              <a:rPr lang="en-US" sz="1200" dirty="0">
                <a:ln>
                  <a:solidFill>
                    <a:schemeClr val="tx1"/>
                  </a:solidFill>
                </a:ln>
                <a:gradFill>
                  <a:gsLst>
                    <a:gs pos="79000">
                      <a:schemeClr val="accent1">
                        <a:lumMod val="5000"/>
                        <a:lumOff val="95000"/>
                      </a:schemeClr>
                    </a:gs>
                    <a:gs pos="36000">
                      <a:schemeClr val="bg2">
                        <a:lumMod val="10000"/>
                        <a:alpha val="53156"/>
                      </a:schemeClr>
                    </a:gs>
                    <a:gs pos="57000">
                      <a:schemeClr val="tx2">
                        <a:lumMod val="60000"/>
                        <a:lumOff val="40000"/>
                      </a:schemeClr>
                    </a:gs>
                  </a:gsLst>
                  <a:lin ang="5400000" scaled="1"/>
                </a:gradFill>
                <a:effectLst/>
                <a:latin typeface="Exo 2" pitchFamily="2" charset="77"/>
                <a:ea typeface="Amazon Ember Duospace" panose="020B0509020204020204" pitchFamily="49" charset="0"/>
                <a:cs typeface="Amazon Ember Duospace" panose="020B0509020204020204" pitchFamily="49" charset="0"/>
              </a:rPr>
              <a:t>Leading, training and coaching an organization in the adoption of scrum.</a:t>
            </a:r>
          </a:p>
          <a:p>
            <a:r>
              <a:rPr lang="en-US" sz="1200" dirty="0">
                <a:ln>
                  <a:solidFill>
                    <a:schemeClr val="tx1"/>
                  </a:solidFill>
                </a:ln>
                <a:solidFill>
                  <a:srgbClr val="954F72"/>
                </a:solidFill>
                <a:latin typeface="Exo 2" pitchFamily="2" charset="77"/>
                <a:hlinkClick r:id="rId3" action="ppaction://hlinksldjump" tooltip="What is a Scrum Master? (2022). scrum.org. https://www.scrum.org/resources/what-is-a-scrum-master  ">
                  <a:extLst>
                    <a:ext uri="{A12FA001-AC4F-418D-AE19-62706E023703}">
                      <ahyp:hlinkClr xmlns:ahyp="http://schemas.microsoft.com/office/drawing/2018/hyperlinkcolor" val="tx"/>
                    </a:ext>
                  </a:extLst>
                </a:hlinkClick>
              </a:rPr>
              <a:t>(</a:t>
            </a:r>
            <a:r>
              <a:rPr lang="en-US" sz="1200" i="1" dirty="0">
                <a:ln>
                  <a:solidFill>
                    <a:schemeClr val="tx1"/>
                  </a:solidFill>
                </a:ln>
                <a:solidFill>
                  <a:srgbClr val="954F72"/>
                </a:solidFill>
                <a:latin typeface="Exo 2" pitchFamily="2" charset="77"/>
                <a:hlinkClick r:id="rId3" action="ppaction://hlinksldjump" tooltip="What is a Scrum Master? (2022). scrum.org. https://www.scrum.org/resources/what-is-a-scrum-master  ">
                  <a:extLst>
                    <a:ext uri="{A12FA001-AC4F-418D-AE19-62706E023703}">
                      <ahyp:hlinkClr xmlns:ahyp="http://schemas.microsoft.com/office/drawing/2018/hyperlinkcolor" val="tx"/>
                    </a:ext>
                  </a:extLst>
                </a:hlinkClick>
              </a:rPr>
              <a:t>What is a Scrum Master</a:t>
            </a:r>
            <a:r>
              <a:rPr lang="en-US" sz="1200" dirty="0">
                <a:ln>
                  <a:solidFill>
                    <a:schemeClr val="tx1"/>
                  </a:solidFill>
                </a:ln>
                <a:solidFill>
                  <a:srgbClr val="954F72"/>
                </a:solidFill>
                <a:latin typeface="Exo 2" pitchFamily="2" charset="77"/>
                <a:hlinkClick r:id="rId3" action="ppaction://hlinksldjump" tooltip="What is a Scrum Master? (2022). scrum.org. https://www.scrum.org/resources/what-is-a-scrum-master  ">
                  <a:extLst>
                    <a:ext uri="{A12FA001-AC4F-418D-AE19-62706E023703}">
                      <ahyp:hlinkClr xmlns:ahyp="http://schemas.microsoft.com/office/drawing/2018/hyperlinkcolor" val="tx"/>
                    </a:ext>
                  </a:extLst>
                </a:hlinkClick>
              </a:rPr>
              <a:t>, 2022)</a:t>
            </a:r>
            <a:endParaRPr lang="en-US" sz="1200" dirty="0">
              <a:ln>
                <a:solidFill>
                  <a:schemeClr val="tx1"/>
                </a:solidFill>
              </a:ln>
              <a:latin typeface="Exo 2" pitchFamily="2" charset="77"/>
              <a:ea typeface="Amazon Ember Duospace" panose="020B0509020204020204" pitchFamily="49" charset="0"/>
              <a:cs typeface="Amazon Ember Duospace" panose="020B0509020204020204" pitchFamily="49" charset="0"/>
            </a:endParaRPr>
          </a:p>
        </p:txBody>
      </p:sp>
    </p:spTree>
    <p:extLst>
      <p:ext uri="{BB962C8B-B14F-4D97-AF65-F5344CB8AC3E}">
        <p14:creationId xmlns:p14="http://schemas.microsoft.com/office/powerpoint/2010/main" val="2042622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85EEFD-BF9A-3846-9273-DBBC7DE6C8C0}"/>
              </a:ext>
            </a:extLst>
          </p:cNvPr>
          <p:cNvSpPr>
            <a:spLocks noGrp="1"/>
          </p:cNvSpPr>
          <p:nvPr>
            <p:ph type="title"/>
          </p:nvPr>
        </p:nvSpPr>
        <p:spPr>
          <a:xfrm>
            <a:off x="7297405" y="803729"/>
            <a:ext cx="4314645" cy="706175"/>
          </a:xfrm>
        </p:spPr>
        <p:txBody>
          <a:bodyPr anchor="b">
            <a:normAutofit/>
          </a:bodyPr>
          <a:lstStyle/>
          <a:p>
            <a:r>
              <a:rPr lang="en-US" sz="3600" dirty="0">
                <a:gradFill>
                  <a:gsLst>
                    <a:gs pos="100000">
                      <a:schemeClr val="bg2">
                        <a:shade val="30000"/>
                        <a:satMod val="115000"/>
                        <a:lumMod val="70000"/>
                        <a:lumOff val="30000"/>
                        <a:alpha val="89000"/>
                      </a:schemeClr>
                    </a:gs>
                    <a:gs pos="79000">
                      <a:schemeClr val="bg2">
                        <a:lumMod val="75000"/>
                      </a:schemeClr>
                    </a:gs>
                    <a:gs pos="49000">
                      <a:schemeClr val="tx2">
                        <a:lumMod val="75000"/>
                      </a:schemeClr>
                    </a:gs>
                  </a:gsLst>
                  <a:lin ang="10800000" scaled="1"/>
                </a:gradFill>
                <a:effectLst/>
                <a:latin typeface="Exo 2" pitchFamily="2" charset="77"/>
              </a:rPr>
              <a:t>Tester</a:t>
            </a:r>
            <a:endParaRPr lang="en-US" sz="3600" dirty="0">
              <a:gradFill>
                <a:gsLst>
                  <a:gs pos="100000">
                    <a:schemeClr val="bg2">
                      <a:shade val="30000"/>
                      <a:satMod val="115000"/>
                      <a:lumMod val="70000"/>
                      <a:lumOff val="30000"/>
                      <a:alpha val="89000"/>
                    </a:schemeClr>
                  </a:gs>
                  <a:gs pos="79000">
                    <a:schemeClr val="bg2">
                      <a:lumMod val="75000"/>
                    </a:schemeClr>
                  </a:gs>
                  <a:gs pos="49000">
                    <a:schemeClr val="tx2">
                      <a:lumMod val="75000"/>
                    </a:schemeClr>
                  </a:gs>
                </a:gsLst>
                <a:lin ang="10800000" scaled="1"/>
              </a:gradFill>
              <a:effectLst/>
            </a:endParaRPr>
          </a:p>
        </p:txBody>
      </p:sp>
      <p:pic>
        <p:nvPicPr>
          <p:cNvPr id="5" name="Content Placeholder 4" descr="A picture containing text, person, indoor, computer&#10;&#10;Description automatically generated">
            <a:extLst>
              <a:ext uri="{FF2B5EF4-FFF2-40B4-BE49-F238E27FC236}">
                <a16:creationId xmlns:a16="http://schemas.microsoft.com/office/drawing/2014/main" id="{53463E15-6209-1745-BFA4-C18DA8E4DEB9}"/>
              </a:ext>
            </a:extLst>
          </p:cNvPr>
          <p:cNvPicPr>
            <a:picLocks noChangeAspect="1"/>
          </p:cNvPicPr>
          <p:nvPr/>
        </p:nvPicPr>
        <p:blipFill rotWithShape="1">
          <a:blip r:embed="rId2"/>
          <a:srcRect l="13499" r="21118" b="-1"/>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38" name="Rectangle 37">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2" name="Rectangle 39">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6172" y="2240371"/>
            <a:ext cx="42062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8">
            <a:extLst>
              <a:ext uri="{FF2B5EF4-FFF2-40B4-BE49-F238E27FC236}">
                <a16:creationId xmlns:a16="http://schemas.microsoft.com/office/drawing/2014/main" id="{2D029B67-367A-40A6-AB3C-6741C0CB0770}"/>
              </a:ext>
            </a:extLst>
          </p:cNvPr>
          <p:cNvSpPr>
            <a:spLocks noGrp="1"/>
          </p:cNvSpPr>
          <p:nvPr>
            <p:ph idx="1"/>
          </p:nvPr>
        </p:nvSpPr>
        <p:spPr>
          <a:xfrm>
            <a:off x="7255563" y="2557587"/>
            <a:ext cx="4314645" cy="3717317"/>
          </a:xfrm>
        </p:spPr>
        <p:txBody>
          <a:bodyPr anchor="t">
            <a:normAutofit/>
          </a:bodyPr>
          <a:lstStyle/>
          <a:p>
            <a:r>
              <a:rPr lang="en-US" sz="1100" dirty="0">
                <a:ln>
                  <a:solidFill>
                    <a:schemeClr val="tx1"/>
                  </a:solidFill>
                </a:ln>
                <a:effectLst/>
                <a:latin typeface="Exo 2" pitchFamily="2" charset="77"/>
              </a:rPr>
              <a:t>The Tester makes sure that the user story functionality is tested and able to function within said project.</a:t>
            </a:r>
          </a:p>
          <a:p>
            <a:r>
              <a:rPr lang="en-US" sz="1100" dirty="0">
                <a:ln>
                  <a:solidFill>
                    <a:schemeClr val="tx1"/>
                  </a:solidFill>
                </a:ln>
                <a:effectLst/>
                <a:latin typeface="Exo 2" pitchFamily="2" charset="77"/>
              </a:rPr>
              <a:t>They tester team might follow TDD (Test Driven Development) or TFA (Test First Approach) meaning that while the developer team can focus on the UI (User Interface) of the project, the testers can write passable test, for said functionality or component that will decide if such add on to the project is passible or must either be eliminated or put on the backlog to better refactor it into the project.</a:t>
            </a:r>
          </a:p>
          <a:p>
            <a:r>
              <a:rPr lang="en-US" sz="1100" dirty="0">
                <a:ln>
                  <a:solidFill>
                    <a:schemeClr val="tx1"/>
                  </a:solidFill>
                </a:ln>
                <a:effectLst/>
                <a:latin typeface="Exo 2" pitchFamily="2" charset="77"/>
              </a:rPr>
              <a:t>The tester team may implement various version of the product or functionality (beta 1, 2…etc, alpha) before rolling out that feature or add on.</a:t>
            </a:r>
          </a:p>
          <a:p>
            <a:r>
              <a:rPr lang="en-US" sz="1100" dirty="0">
                <a:ln>
                  <a:solidFill>
                    <a:schemeClr val="tx1"/>
                  </a:solidFill>
                </a:ln>
                <a:effectLst/>
                <a:latin typeface="Exo 2" pitchFamily="2" charset="77"/>
              </a:rPr>
              <a:t>Tester work together with the developers to figure out the best approach to move forward after writing the test that either passed or failed.</a:t>
            </a:r>
          </a:p>
          <a:p>
            <a:r>
              <a:rPr lang="en-US" sz="1100" dirty="0">
                <a:ln>
                  <a:solidFill>
                    <a:schemeClr val="tx1"/>
                  </a:solidFill>
                </a:ln>
                <a:effectLst/>
                <a:latin typeface="Exo 2" pitchFamily="2" charset="77"/>
              </a:rPr>
              <a:t>Testing the functionality first is key for the project since the testing of such addons prevent further issues once the project or feature is pushed into production.</a:t>
            </a:r>
          </a:p>
          <a:p>
            <a:r>
              <a:rPr lang="en-US" sz="1100" dirty="0">
                <a:ln>
                  <a:solidFill>
                    <a:schemeClr val="tx1"/>
                  </a:solidFill>
                </a:ln>
                <a:effectLst/>
                <a:hlinkClick r:id="" action="ppaction://noaction">
                  <a:extLst>
                    <a:ext uri="{A12FA001-AC4F-418D-AE19-62706E023703}">
                      <ahyp:hlinkClr xmlns:ahyp="http://schemas.microsoft.com/office/drawing/2018/hyperlinkcolor" val="tx"/>
                    </a:ext>
                  </a:extLst>
                </a:hlinkClick>
              </a:rPr>
              <a:t>(Jayaraman, 2020)</a:t>
            </a:r>
            <a:endParaRPr lang="en-US" sz="1100" dirty="0">
              <a:ln>
                <a:solidFill>
                  <a:schemeClr val="tx1"/>
                </a:solidFill>
              </a:ln>
              <a:effectLst/>
            </a:endParaRPr>
          </a:p>
        </p:txBody>
      </p:sp>
    </p:spTree>
    <p:extLst>
      <p:ext uri="{BB962C8B-B14F-4D97-AF65-F5344CB8AC3E}">
        <p14:creationId xmlns:p14="http://schemas.microsoft.com/office/powerpoint/2010/main" val="314017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 person, indoor&#10;&#10;Description automatically generated">
            <a:extLst>
              <a:ext uri="{FF2B5EF4-FFF2-40B4-BE49-F238E27FC236}">
                <a16:creationId xmlns:a16="http://schemas.microsoft.com/office/drawing/2014/main" id="{2C704C33-B78E-8940-9B14-AC38D3CA47F3}"/>
              </a:ext>
            </a:extLst>
          </p:cNvPr>
          <p:cNvPicPr>
            <a:picLocks noChangeAspect="1"/>
          </p:cNvPicPr>
          <p:nvPr/>
        </p:nvPicPr>
        <p:blipFill rotWithShape="1">
          <a:blip r:embed="rId2"/>
          <a:srcRect l="5155" r="727" b="-1"/>
          <a:stretch/>
        </p:blipFill>
        <p:spPr>
          <a:xfrm>
            <a:off x="1" y="10"/>
            <a:ext cx="9669642" cy="6857990"/>
          </a:xfrm>
          <a:prstGeom prst="rect">
            <a:avLst/>
          </a:prstGeom>
        </p:spPr>
      </p:pic>
      <p:sp>
        <p:nvSpPr>
          <p:cNvPr id="23"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74971E9-2A8C-4C49-AF0F-A708C3332C87}"/>
              </a:ext>
            </a:extLst>
          </p:cNvPr>
          <p:cNvSpPr>
            <a:spLocks noGrp="1"/>
          </p:cNvSpPr>
          <p:nvPr>
            <p:ph type="title"/>
          </p:nvPr>
        </p:nvSpPr>
        <p:spPr>
          <a:xfrm>
            <a:off x="7856074" y="89822"/>
            <a:ext cx="3822189" cy="1899912"/>
          </a:xfrm>
        </p:spPr>
        <p:txBody>
          <a:bodyPr>
            <a:normAutofit/>
          </a:bodyPr>
          <a:lstStyle/>
          <a:p>
            <a:r>
              <a:rPr lang="en-US" sz="4000" dirty="0">
                <a:gradFill>
                  <a:gsLst>
                    <a:gs pos="0">
                      <a:schemeClr val="bg2">
                        <a:shade val="30000"/>
                        <a:satMod val="115000"/>
                        <a:lumMod val="70000"/>
                        <a:lumOff val="30000"/>
                        <a:alpha val="89000"/>
                      </a:schemeClr>
                    </a:gs>
                    <a:gs pos="13000">
                      <a:schemeClr val="tx1">
                        <a:lumMod val="95000"/>
                      </a:schemeClr>
                    </a:gs>
                    <a:gs pos="63000">
                      <a:schemeClr val="tx2">
                        <a:lumMod val="75000"/>
                      </a:schemeClr>
                    </a:gs>
                  </a:gsLst>
                  <a:lin ang="10800000" scaled="1"/>
                </a:gradFill>
                <a:latin typeface="Exo 2" pitchFamily="2" charset="77"/>
              </a:rPr>
              <a:t>Developer</a:t>
            </a:r>
            <a:endParaRPr lang="en-US" sz="4000" dirty="0">
              <a:gradFill>
                <a:gsLst>
                  <a:gs pos="0">
                    <a:schemeClr val="bg2">
                      <a:shade val="30000"/>
                      <a:satMod val="115000"/>
                      <a:lumMod val="70000"/>
                      <a:lumOff val="30000"/>
                      <a:alpha val="89000"/>
                    </a:schemeClr>
                  </a:gs>
                  <a:gs pos="13000">
                    <a:schemeClr val="tx1">
                      <a:lumMod val="95000"/>
                    </a:schemeClr>
                  </a:gs>
                  <a:gs pos="63000">
                    <a:schemeClr val="tx2">
                      <a:lumMod val="75000"/>
                    </a:schemeClr>
                  </a:gs>
                </a:gsLst>
                <a:lin ang="10800000" scaled="1"/>
              </a:gradFill>
            </a:endParaRPr>
          </a:p>
        </p:txBody>
      </p:sp>
      <p:sp>
        <p:nvSpPr>
          <p:cNvPr id="24" name="Content Placeholder 8">
            <a:extLst>
              <a:ext uri="{FF2B5EF4-FFF2-40B4-BE49-F238E27FC236}">
                <a16:creationId xmlns:a16="http://schemas.microsoft.com/office/drawing/2014/main" id="{AE339AB7-3478-4C83-BC26-F1E55C3A45A1}"/>
              </a:ext>
            </a:extLst>
          </p:cNvPr>
          <p:cNvSpPr>
            <a:spLocks noGrp="1"/>
          </p:cNvSpPr>
          <p:nvPr>
            <p:ph idx="1"/>
          </p:nvPr>
        </p:nvSpPr>
        <p:spPr>
          <a:xfrm>
            <a:off x="7856074" y="1903260"/>
            <a:ext cx="3822189" cy="3742762"/>
          </a:xfrm>
        </p:spPr>
        <p:txBody>
          <a:bodyPr>
            <a:normAutofit lnSpcReduction="10000"/>
          </a:bodyPr>
          <a:lstStyle/>
          <a:p>
            <a:r>
              <a:rPr lang="en-US" sz="1200"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rPr>
              <a:t>The developer is tasked with the designing of the front end and backend of the project.</a:t>
            </a:r>
          </a:p>
          <a:p>
            <a:r>
              <a:rPr lang="en-US" sz="1200"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rPr>
              <a:t>They work off the user stories provided by the Product Owner and interact with both the Scrum Master and testers to better plan out scrum sprints and make sure the proper functionality is implemented in the project.</a:t>
            </a:r>
          </a:p>
          <a:p>
            <a:r>
              <a:rPr lang="en-US" sz="1200"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rPr>
              <a:t>Working closely with the tester team to put out product with the least number of bugs. Which saves on time of refactoring parts of the project, which is costly. Shipping a lean product into production.</a:t>
            </a:r>
          </a:p>
          <a:p>
            <a:r>
              <a:rPr lang="en-US" sz="1200"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rPr>
              <a:t>Being able to adapt to the agile development process and make changes on the go, without much effort or issues.</a:t>
            </a:r>
          </a:p>
          <a:p>
            <a:r>
              <a:rPr lang="en-US" sz="1200"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rPr>
              <a:t>Controlling the increments within each scrum with the Scrum Master. Specifying what parts are the most important to complete first in the backlog.</a:t>
            </a:r>
          </a:p>
          <a:p>
            <a:r>
              <a:rPr lang="en-US" sz="1200"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hlinkClick r:id="rId3" action="ppaction://hlinksldjump" tooltip="Adam. (2020). The Role of the Developer in a Scrum Team. Dotdotdev.com; wordpress.com. https://dotdotdev.com/2021/07/12/the-role-of-the-developer-in-a-scrum-team/  "/>
              </a:rPr>
              <a:t>(Adam, 2020)</a:t>
            </a:r>
            <a:endParaRPr lang="en-US" sz="1200" dirty="0">
              <a:ln>
                <a:solidFill>
                  <a:schemeClr val="tx1"/>
                </a:solidFill>
              </a:ln>
              <a:gradFill>
                <a:gsLst>
                  <a:gs pos="0">
                    <a:schemeClr val="bg2">
                      <a:shade val="30000"/>
                      <a:satMod val="115000"/>
                      <a:lumMod val="70000"/>
                      <a:lumOff val="30000"/>
                      <a:alpha val="89000"/>
                    </a:schemeClr>
                  </a:gs>
                  <a:gs pos="12000">
                    <a:schemeClr val="tx1">
                      <a:lumMod val="95000"/>
                    </a:schemeClr>
                  </a:gs>
                  <a:gs pos="63000">
                    <a:schemeClr val="tx2">
                      <a:lumMod val="75000"/>
                    </a:schemeClr>
                  </a:gs>
                </a:gsLst>
                <a:lin ang="10800000" scaled="1"/>
              </a:gradFill>
              <a:latin typeface="Exo 2" pitchFamily="2" charset="77"/>
            </a:endParaRPr>
          </a:p>
          <a:p>
            <a:endParaRPr lang="en-US" sz="1200" dirty="0">
              <a:gradFill>
                <a:gsLst>
                  <a:gs pos="0">
                    <a:schemeClr val="bg2">
                      <a:shade val="30000"/>
                      <a:satMod val="115000"/>
                      <a:lumMod val="70000"/>
                      <a:lumOff val="30000"/>
                      <a:alpha val="89000"/>
                    </a:schemeClr>
                  </a:gs>
                  <a:gs pos="13000">
                    <a:schemeClr val="tx1">
                      <a:lumMod val="95000"/>
                    </a:schemeClr>
                  </a:gs>
                  <a:gs pos="63000">
                    <a:schemeClr val="tx2">
                      <a:lumMod val="75000"/>
                    </a:schemeClr>
                  </a:gs>
                </a:gsLst>
                <a:lin ang="10800000" scaled="1"/>
              </a:gradFill>
              <a:latin typeface="Exo 2" pitchFamily="2" charset="77"/>
            </a:endParaRPr>
          </a:p>
          <a:p>
            <a:endParaRPr lang="en-US" sz="1200" dirty="0">
              <a:gradFill>
                <a:gsLst>
                  <a:gs pos="0">
                    <a:schemeClr val="bg2">
                      <a:shade val="30000"/>
                      <a:satMod val="115000"/>
                      <a:lumMod val="70000"/>
                      <a:lumOff val="30000"/>
                      <a:alpha val="89000"/>
                    </a:schemeClr>
                  </a:gs>
                  <a:gs pos="13000">
                    <a:schemeClr val="tx1">
                      <a:lumMod val="95000"/>
                    </a:schemeClr>
                  </a:gs>
                  <a:gs pos="63000">
                    <a:schemeClr val="tx2">
                      <a:lumMod val="75000"/>
                    </a:schemeClr>
                  </a:gs>
                </a:gsLst>
                <a:lin ang="10800000" scaled="1"/>
              </a:gradFill>
              <a:latin typeface="Exo 2" pitchFamily="2" charset="77"/>
            </a:endParaRPr>
          </a:p>
        </p:txBody>
      </p:sp>
    </p:spTree>
    <p:extLst>
      <p:ext uri="{BB962C8B-B14F-4D97-AF65-F5344CB8AC3E}">
        <p14:creationId xmlns:p14="http://schemas.microsoft.com/office/powerpoint/2010/main" val="25168931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11">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2AD0B-49A5-8C49-9ED6-93A06F443855}"/>
              </a:ext>
            </a:extLst>
          </p:cNvPr>
          <p:cNvSpPr>
            <a:spLocks noGrp="1"/>
          </p:cNvSpPr>
          <p:nvPr>
            <p:ph type="title"/>
          </p:nvPr>
        </p:nvSpPr>
        <p:spPr>
          <a:xfrm>
            <a:off x="1168436" y="194664"/>
            <a:ext cx="4284420" cy="1282156"/>
          </a:xfrm>
        </p:spPr>
        <p:txBody>
          <a:bodyPr anchor="t">
            <a:noAutofit/>
          </a:bodyPr>
          <a:lstStyle/>
          <a:p>
            <a:r>
              <a:rPr lang="en-US" sz="2800" dirty="0">
                <a:gradFill>
                  <a:gsLst>
                    <a:gs pos="65000">
                      <a:schemeClr val="bg2">
                        <a:shade val="30000"/>
                        <a:satMod val="115000"/>
                        <a:lumMod val="70000"/>
                        <a:lumOff val="30000"/>
                        <a:alpha val="89000"/>
                      </a:schemeClr>
                    </a:gs>
                    <a:gs pos="77000">
                      <a:schemeClr val="bg2">
                        <a:lumMod val="75000"/>
                      </a:schemeClr>
                    </a:gs>
                    <a:gs pos="92000">
                      <a:schemeClr val="tx2">
                        <a:lumMod val="75000"/>
                      </a:schemeClr>
                    </a:gs>
                  </a:gsLst>
                  <a:lin ang="10800000" scaled="1"/>
                </a:gradFill>
                <a:latin typeface="Exo 2" pitchFamily="2" charset="77"/>
              </a:rPr>
              <a:t>Describing how the Scrum Agile approach helped the SLDC</a:t>
            </a:r>
          </a:p>
        </p:txBody>
      </p:sp>
      <p:sp>
        <p:nvSpPr>
          <p:cNvPr id="25" name="Rectangle 13">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4650" y="1244812"/>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Diagram&#10;&#10;Description automatically generated">
            <a:extLst>
              <a:ext uri="{FF2B5EF4-FFF2-40B4-BE49-F238E27FC236}">
                <a16:creationId xmlns:a16="http://schemas.microsoft.com/office/drawing/2014/main" id="{4F3412AB-20E9-A240-85B6-CB7B60037E18}"/>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167148" y="1671484"/>
            <a:ext cx="5761714" cy="3892189"/>
          </a:xfrm>
          <a:prstGeom prst="rect">
            <a:avLst/>
          </a:prstGeom>
          <a:pattFill prst="ltUpDiag">
            <a:fgClr>
              <a:schemeClr val="accent1"/>
            </a:fgClr>
            <a:bgClr>
              <a:schemeClr val="bg1"/>
            </a:bgClr>
          </a:pattFill>
          <a:effectLst>
            <a:outerShdw blurRad="50800" dist="38100" dir="10800000" algn="r" rotWithShape="0">
              <a:prstClr val="black">
                <a:alpha val="40000"/>
              </a:prstClr>
            </a:outerShdw>
          </a:effectLst>
        </p:spPr>
      </p:pic>
      <p:sp>
        <p:nvSpPr>
          <p:cNvPr id="26" name="Content Placeholder 8">
            <a:extLst>
              <a:ext uri="{FF2B5EF4-FFF2-40B4-BE49-F238E27FC236}">
                <a16:creationId xmlns:a16="http://schemas.microsoft.com/office/drawing/2014/main" id="{EE7BE9F5-B7D5-4C58-A236-7D9E4528ECC1}"/>
              </a:ext>
            </a:extLst>
          </p:cNvPr>
          <p:cNvSpPr>
            <a:spLocks noGrp="1"/>
          </p:cNvSpPr>
          <p:nvPr>
            <p:ph idx="1"/>
          </p:nvPr>
        </p:nvSpPr>
        <p:spPr>
          <a:xfrm>
            <a:off x="6752022" y="147484"/>
            <a:ext cx="5272830" cy="6063599"/>
          </a:xfrm>
        </p:spPr>
        <p:txBody>
          <a:bodyPr>
            <a:normAutofit/>
          </a:bodyPr>
          <a:lstStyle/>
          <a:p>
            <a:r>
              <a:rPr lang="en-US" sz="1400" dirty="0">
                <a:ln>
                  <a:solidFill>
                    <a:schemeClr val="tx1"/>
                  </a:solidFill>
                </a:ln>
                <a:latin typeface="Exo 2" pitchFamily="2" charset="77"/>
              </a:rPr>
              <a:t>The travel agency needed an overhaul to adapt to the new market of travel destination. By using the SLDC (Software Development Life Cycle) we were able to deliver new functionality to the travel platform in a timely and low costing approach. </a:t>
            </a:r>
          </a:p>
          <a:p>
            <a:r>
              <a:rPr lang="en-US" sz="1400" dirty="0">
                <a:ln>
                  <a:solidFill>
                    <a:schemeClr val="tx1"/>
                  </a:solidFill>
                </a:ln>
                <a:latin typeface="Exo 2" pitchFamily="2" charset="77"/>
              </a:rPr>
              <a:t>By simultaneously improving quality and shortening the the production time, we were able to add a custom profile option to the SNHU Travel Agency. By defining the requirements for the new implementations, we  were able to better test what would pass or fail prior to pushing it to the development team, for than to have the new feature go into production.</a:t>
            </a:r>
          </a:p>
          <a:p>
            <a:r>
              <a:rPr lang="en-US" sz="1400" dirty="0">
                <a:ln>
                  <a:solidFill>
                    <a:schemeClr val="tx1"/>
                  </a:solidFill>
                </a:ln>
                <a:latin typeface="Exo 2" pitchFamily="2" charset="77"/>
              </a:rPr>
              <a:t>Maintaining code quality at every stage of development was important by refactoring the Java code given and implementing the new functionality within the Java code, by adding new images and refactoring the code to become more modular.</a:t>
            </a:r>
          </a:p>
          <a:p>
            <a:r>
              <a:rPr lang="en-US" sz="1400" dirty="0">
                <a:ln>
                  <a:solidFill>
                    <a:schemeClr val="tx1"/>
                  </a:solidFill>
                </a:ln>
                <a:latin typeface="Exo 2" pitchFamily="2" charset="77"/>
              </a:rPr>
              <a:t>The different stages of requirement analysis, planning, architecture design, developing the software, testing and finally deployment was a key guide. It provided the scrum team quality scrum meetings and a proper way to adapt how long or how short each task needed to be for each sprint.</a:t>
            </a:r>
          </a:p>
          <a:p>
            <a:r>
              <a:rPr lang="en-US" sz="1400" dirty="0">
                <a:ln>
                  <a:solidFill>
                    <a:schemeClr val="tx1"/>
                  </a:solidFill>
                </a:ln>
                <a:latin typeface="Exo 2" pitchFamily="2" charset="77"/>
              </a:rPr>
              <a:t>By communicating with the Product Owner, identifying the problem and planning out proper user stories to better adjust the backlog, we managed to add a favorites list, custom profile, different payment options and a way to cache most bought vacations.</a:t>
            </a:r>
          </a:p>
          <a:p>
            <a:endParaRPr lang="en-US" sz="1400" dirty="0">
              <a:latin typeface="Exo 2" pitchFamily="2" charset="77"/>
            </a:endParaRPr>
          </a:p>
        </p:txBody>
      </p:sp>
    </p:spTree>
    <p:extLst>
      <p:ext uri="{BB962C8B-B14F-4D97-AF65-F5344CB8AC3E}">
        <p14:creationId xmlns:p14="http://schemas.microsoft.com/office/powerpoint/2010/main" val="1799002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dirty="0"/>
          </a:p>
        </p:txBody>
      </p:sp>
      <p:sp>
        <p:nvSpPr>
          <p:cNvPr id="16" name="Freeform: Shape 15">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735D7ED8-273D-9145-B85D-D48DDDF3C02D}"/>
              </a:ext>
            </a:extLst>
          </p:cNvPr>
          <p:cNvSpPr>
            <a:spLocks noGrp="1"/>
          </p:cNvSpPr>
          <p:nvPr>
            <p:ph type="title"/>
          </p:nvPr>
        </p:nvSpPr>
        <p:spPr>
          <a:xfrm>
            <a:off x="569722" y="201556"/>
            <a:ext cx="3384000" cy="1492132"/>
          </a:xfrm>
        </p:spPr>
        <p:txBody>
          <a:bodyPr anchor="t">
            <a:normAutofit/>
          </a:bodyPr>
          <a:lstStyle/>
          <a:p>
            <a:r>
              <a:rPr lang="en-US" sz="2400" dirty="0">
                <a:gradFill>
                  <a:gsLst>
                    <a:gs pos="20000">
                      <a:schemeClr val="bg2">
                        <a:shade val="30000"/>
                        <a:satMod val="115000"/>
                        <a:lumMod val="70000"/>
                        <a:lumOff val="30000"/>
                        <a:alpha val="89000"/>
                      </a:schemeClr>
                    </a:gs>
                    <a:gs pos="82000">
                      <a:schemeClr val="bg2">
                        <a:lumMod val="75000"/>
                      </a:schemeClr>
                    </a:gs>
                    <a:gs pos="56000">
                      <a:schemeClr val="tx2">
                        <a:lumMod val="75000"/>
                      </a:schemeClr>
                    </a:gs>
                  </a:gsLst>
                  <a:lin ang="10800000" scaled="1"/>
                </a:gradFill>
                <a:latin typeface="Exo 2" pitchFamily="2" charset="77"/>
              </a:rPr>
              <a:t>Adjustments made When the project theme was rearranged</a:t>
            </a:r>
          </a:p>
        </p:txBody>
      </p:sp>
      <p:sp>
        <p:nvSpPr>
          <p:cNvPr id="9" name="Content Placeholder 8">
            <a:extLst>
              <a:ext uri="{FF2B5EF4-FFF2-40B4-BE49-F238E27FC236}">
                <a16:creationId xmlns:a16="http://schemas.microsoft.com/office/drawing/2014/main" id="{EAF9534A-3120-4CCD-BA88-A49825A80D0B}"/>
              </a:ext>
            </a:extLst>
          </p:cNvPr>
          <p:cNvSpPr>
            <a:spLocks noGrp="1"/>
          </p:cNvSpPr>
          <p:nvPr>
            <p:ph idx="1"/>
          </p:nvPr>
        </p:nvSpPr>
        <p:spPr>
          <a:xfrm>
            <a:off x="569722" y="1693688"/>
            <a:ext cx="3384000" cy="4962756"/>
          </a:xfrm>
        </p:spPr>
        <p:txBody>
          <a:bodyPr>
            <a:normAutofit/>
          </a:bodyPr>
          <a:lstStyle/>
          <a:p>
            <a:r>
              <a:rPr lang="en-US" sz="1200" dirty="0">
                <a:ln>
                  <a:solidFill>
                    <a:schemeClr val="bg1"/>
                  </a:solidFill>
                </a:ln>
                <a:solidFill>
                  <a:schemeClr val="bg1">
                    <a:alpha val="60000"/>
                  </a:schemeClr>
                </a:solidFill>
                <a:latin typeface="Exo 2" pitchFamily="2" charset="77"/>
              </a:rPr>
              <a:t>By continuously having an issue tracker in place and agile being so flexible, we were able to adjust our backlog, revise or remove some user stories to better fit the change and retest this new implementation of the travel platform.</a:t>
            </a:r>
          </a:p>
          <a:p>
            <a:r>
              <a:rPr lang="en-US" sz="1200" dirty="0">
                <a:ln>
                  <a:solidFill>
                    <a:schemeClr val="bg1"/>
                  </a:solidFill>
                </a:ln>
                <a:solidFill>
                  <a:schemeClr val="bg1">
                    <a:alpha val="60000"/>
                  </a:schemeClr>
                </a:solidFill>
                <a:latin typeface="Exo 2" pitchFamily="2" charset="77"/>
              </a:rPr>
              <a:t>Since the API fetching was going to be more geared towards detox and wellness, we refactored the Java code after testing, adjusted the images and descriptions of the destinations being rendered and added a filter to the fetching of the API call. By changing the attributes of the object being called in our fetch function.</a:t>
            </a:r>
          </a:p>
          <a:p>
            <a:r>
              <a:rPr lang="en-US" sz="1200" dirty="0">
                <a:ln>
                  <a:solidFill>
                    <a:schemeClr val="bg1"/>
                  </a:solidFill>
                </a:ln>
                <a:solidFill>
                  <a:schemeClr val="bg1">
                    <a:alpha val="60000"/>
                  </a:schemeClr>
                </a:solidFill>
                <a:latin typeface="Exo 2" pitchFamily="2" charset="77"/>
              </a:rPr>
              <a:t>Once the we were able to fetch the proper data, tested our new end point and refactored the UI, everything was working in conjunction with the prior state of the travel agency platform.</a:t>
            </a:r>
          </a:p>
          <a:p>
            <a:r>
              <a:rPr lang="en-US" sz="1200" dirty="0">
                <a:ln>
                  <a:solidFill>
                    <a:schemeClr val="bg1"/>
                  </a:solidFill>
                </a:ln>
                <a:solidFill>
                  <a:schemeClr val="bg1">
                    <a:alpha val="60000"/>
                  </a:schemeClr>
                </a:solidFill>
                <a:latin typeface="Exo 2" pitchFamily="2" charset="77"/>
              </a:rPr>
              <a:t>Though we did have bugs, they were not in anyway affecting the teams from switching the theme of the travel platform at all. Since our work was mainly at the stage of the backlog where we needed to cache user data to provide each user with a custom home page when they returned for a new session.</a:t>
            </a:r>
          </a:p>
        </p:txBody>
      </p:sp>
      <p:pic>
        <p:nvPicPr>
          <p:cNvPr id="5" name="Content Placeholder 4" descr="Chart, diagram&#10;&#10;Description automatically generated">
            <a:extLst>
              <a:ext uri="{FF2B5EF4-FFF2-40B4-BE49-F238E27FC236}">
                <a16:creationId xmlns:a16="http://schemas.microsoft.com/office/drawing/2014/main" id="{66A61E61-5E6D-3F45-83CC-1D91ED8C7A7A}"/>
              </a:ext>
            </a:extLst>
          </p:cNvPr>
          <p:cNvPicPr>
            <a:picLocks noChangeAspect="1"/>
          </p:cNvPicPr>
          <p:nvPr/>
        </p:nvPicPr>
        <p:blipFill>
          <a:blip r:embed="rId2"/>
          <a:stretch>
            <a:fillRect/>
          </a:stretch>
        </p:blipFill>
        <p:spPr>
          <a:xfrm>
            <a:off x="5411053" y="1075234"/>
            <a:ext cx="6014185" cy="4707531"/>
          </a:xfrm>
          <a:prstGeom prst="rect">
            <a:avLst/>
          </a:prstGeom>
        </p:spPr>
      </p:pic>
    </p:spTree>
    <p:extLst>
      <p:ext uri="{BB962C8B-B14F-4D97-AF65-F5344CB8AC3E}">
        <p14:creationId xmlns:p14="http://schemas.microsoft.com/office/powerpoint/2010/main" val="2223510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1">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BD28D8-1EA3-1347-8E8C-B99BA5712D58}"/>
              </a:ext>
            </a:extLst>
          </p:cNvPr>
          <p:cNvSpPr>
            <a:spLocks noGrp="1"/>
          </p:cNvSpPr>
          <p:nvPr>
            <p:ph type="title"/>
          </p:nvPr>
        </p:nvSpPr>
        <p:spPr>
          <a:xfrm>
            <a:off x="8128963" y="122374"/>
            <a:ext cx="3834704" cy="1853910"/>
          </a:xfrm>
        </p:spPr>
        <p:txBody>
          <a:bodyPr anchor="t">
            <a:noAutofit/>
          </a:bodyPr>
          <a:lstStyle/>
          <a:p>
            <a:r>
              <a:rPr lang="en-US" sz="2800" b="1" dirty="0">
                <a:gradFill>
                  <a:gsLst>
                    <a:gs pos="100000">
                      <a:schemeClr val="bg2">
                        <a:shade val="30000"/>
                        <a:satMod val="115000"/>
                        <a:lumMod val="70000"/>
                        <a:lumOff val="30000"/>
                        <a:alpha val="89000"/>
                      </a:schemeClr>
                    </a:gs>
                    <a:gs pos="100000">
                      <a:schemeClr val="bg2">
                        <a:lumMod val="75000"/>
                      </a:schemeClr>
                    </a:gs>
                    <a:gs pos="58000">
                      <a:schemeClr val="tx2">
                        <a:lumMod val="75000"/>
                      </a:schemeClr>
                    </a:gs>
                  </a:gsLst>
                  <a:lin ang="10800000" scaled="1"/>
                </a:gradFill>
                <a:latin typeface="Exo 2" pitchFamily="2" charset="77"/>
              </a:rPr>
              <a:t>organizational tools and Scrum-agile principles</a:t>
            </a:r>
            <a:endParaRPr lang="en-US" sz="2800" dirty="0">
              <a:gradFill>
                <a:gsLst>
                  <a:gs pos="100000">
                    <a:schemeClr val="bg2">
                      <a:shade val="30000"/>
                      <a:satMod val="115000"/>
                      <a:lumMod val="70000"/>
                      <a:lumOff val="30000"/>
                      <a:alpha val="89000"/>
                    </a:schemeClr>
                  </a:gs>
                  <a:gs pos="100000">
                    <a:schemeClr val="bg2">
                      <a:lumMod val="75000"/>
                    </a:schemeClr>
                  </a:gs>
                  <a:gs pos="58000">
                    <a:schemeClr val="tx2">
                      <a:lumMod val="75000"/>
                    </a:schemeClr>
                  </a:gs>
                </a:gsLst>
                <a:lin ang="10800000" scaled="1"/>
              </a:gradFill>
              <a:latin typeface="Exo 2" pitchFamily="2" charset="77"/>
            </a:endParaRPr>
          </a:p>
        </p:txBody>
      </p:sp>
      <p:sp>
        <p:nvSpPr>
          <p:cNvPr id="14" name="Rectangle 13">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 y="0"/>
            <a:ext cx="7534621"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8963" y="2420200"/>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Timeline&#10;&#10;Description automatically generated">
            <a:extLst>
              <a:ext uri="{FF2B5EF4-FFF2-40B4-BE49-F238E27FC236}">
                <a16:creationId xmlns:a16="http://schemas.microsoft.com/office/drawing/2014/main" id="{A2C048AE-C94A-0441-B5AD-F3932A06967B}"/>
              </a:ext>
            </a:extLst>
          </p:cNvPr>
          <p:cNvPicPr>
            <a:picLocks noChangeAspect="1"/>
          </p:cNvPicPr>
          <p:nvPr/>
        </p:nvPicPr>
        <p:blipFill>
          <a:blip r:embed="rId2"/>
          <a:stretch>
            <a:fillRect/>
          </a:stretch>
        </p:blipFill>
        <p:spPr>
          <a:xfrm>
            <a:off x="1592444" y="637762"/>
            <a:ext cx="4851789" cy="5576770"/>
          </a:xfrm>
          <a:prstGeom prst="rect">
            <a:avLst/>
          </a:prstGeom>
        </p:spPr>
      </p:pic>
      <p:sp>
        <p:nvSpPr>
          <p:cNvPr id="23" name="Content Placeholder 8">
            <a:extLst>
              <a:ext uri="{FF2B5EF4-FFF2-40B4-BE49-F238E27FC236}">
                <a16:creationId xmlns:a16="http://schemas.microsoft.com/office/drawing/2014/main" id="{E39E5D91-1384-44F6-ADF2-9F6D61605FF3}"/>
              </a:ext>
            </a:extLst>
          </p:cNvPr>
          <p:cNvSpPr>
            <a:spLocks noGrp="1"/>
          </p:cNvSpPr>
          <p:nvPr>
            <p:ph idx="1"/>
          </p:nvPr>
        </p:nvSpPr>
        <p:spPr>
          <a:xfrm>
            <a:off x="7762952" y="2569264"/>
            <a:ext cx="4200715" cy="4122922"/>
          </a:xfrm>
        </p:spPr>
        <p:txBody>
          <a:bodyPr>
            <a:normAutofit/>
          </a:bodyPr>
          <a:lstStyle/>
          <a:p>
            <a:r>
              <a:rPr lang="en-US" sz="1200" dirty="0">
                <a:ln>
                  <a:solidFill>
                    <a:schemeClr val="tx1"/>
                  </a:solidFill>
                </a:ln>
                <a:latin typeface="Exo 2" pitchFamily="2" charset="77"/>
              </a:rPr>
              <a:t>By adding the custom profile functionality, we best served the customer/user. They can now manage the user experience in a better way that better suits their personality. Allowing them to have a custom session on the travel platform.</a:t>
            </a:r>
          </a:p>
          <a:p>
            <a:r>
              <a:rPr lang="en-US" sz="1200" dirty="0">
                <a:ln>
                  <a:solidFill>
                    <a:schemeClr val="tx1"/>
                  </a:solidFill>
                </a:ln>
                <a:latin typeface="Exo 2" pitchFamily="2" charset="77"/>
              </a:rPr>
              <a:t>By being able to change the SNHU Travel Agency to a wellness and detox platform on a moments notice, we implemented one of the key features of the agile principles. Which was to make changes at anytime.</a:t>
            </a:r>
          </a:p>
          <a:p>
            <a:r>
              <a:rPr lang="en-US" sz="1200" dirty="0">
                <a:ln>
                  <a:solidFill>
                    <a:schemeClr val="tx1"/>
                  </a:solidFill>
                </a:ln>
                <a:latin typeface="Exo 2" pitchFamily="2" charset="77"/>
              </a:rPr>
              <a:t>The collaboration of the Product Owner rewritten user stories for the backlog, our tester emailing the Product owner for deeper insight on the changes, showed the team can work together with a great flow, even if the direction is not necessarily clear.</a:t>
            </a:r>
          </a:p>
          <a:p>
            <a:r>
              <a:rPr lang="en-US" sz="1200" dirty="0">
                <a:ln>
                  <a:solidFill>
                    <a:schemeClr val="tx1"/>
                  </a:solidFill>
                </a:ln>
                <a:latin typeface="Exo 2" pitchFamily="2" charset="77"/>
              </a:rPr>
              <a:t>Practicing TDD (Test Driven Development) to catch bugs early and pass on the proper bug free functionality from tester. to developers.</a:t>
            </a:r>
          </a:p>
          <a:p>
            <a:endParaRPr lang="en-US" sz="1200" dirty="0">
              <a:latin typeface="Exo 2" pitchFamily="2" charset="77"/>
            </a:endParaRPr>
          </a:p>
        </p:txBody>
      </p:sp>
    </p:spTree>
    <p:extLst>
      <p:ext uri="{BB962C8B-B14F-4D97-AF65-F5344CB8AC3E}">
        <p14:creationId xmlns:p14="http://schemas.microsoft.com/office/powerpoint/2010/main" val="16618101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471</TotalTime>
  <Words>1480</Words>
  <Application>Microsoft Macintosh PowerPoint</Application>
  <PresentationFormat>Widescreen</PresentationFormat>
  <Paragraphs>68</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Meiryo</vt:lpstr>
      <vt:lpstr>Amazon Ember Duospace</vt:lpstr>
      <vt:lpstr>Arial</vt:lpstr>
      <vt:lpstr>Calibri</vt:lpstr>
      <vt:lpstr>Calibri Light</vt:lpstr>
      <vt:lpstr>Exo 2</vt:lpstr>
      <vt:lpstr>Office Theme</vt:lpstr>
      <vt:lpstr>AGILE PRESENTATION </vt:lpstr>
      <vt:lpstr>Roles in an Agile Scrum Team</vt:lpstr>
      <vt:lpstr>Product Owner  </vt:lpstr>
      <vt:lpstr>Scrum Master</vt:lpstr>
      <vt:lpstr>Tester</vt:lpstr>
      <vt:lpstr>Developer</vt:lpstr>
      <vt:lpstr>Describing how the Scrum Agile approach helped the SLDC</vt:lpstr>
      <vt:lpstr>Adjustments made When the project theme was rearranged</vt:lpstr>
      <vt:lpstr>organizational tools and Scrum-agile principles</vt:lpstr>
      <vt:lpstr>Assess the effectiveness of the Scrum-agile approach for the SNHU Travel project</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AGILE PRESENTATION </dc:title>
  <dc:creator>Martinez, Jose</dc:creator>
  <cp:lastModifiedBy>Martinez, Jose</cp:lastModifiedBy>
  <cp:revision>5</cp:revision>
  <dcterms:created xsi:type="dcterms:W3CDTF">2022-02-20T18:29:48Z</dcterms:created>
  <dcterms:modified xsi:type="dcterms:W3CDTF">2022-02-21T02:21:43Z</dcterms:modified>
</cp:coreProperties>
</file>

<file path=docProps/thumbnail.jpeg>
</file>